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62" r:id="rId2"/>
    <p:sldId id="314" r:id="rId3"/>
    <p:sldId id="363" r:id="rId4"/>
    <p:sldId id="367" r:id="rId5"/>
    <p:sldId id="368" r:id="rId6"/>
    <p:sldId id="372" r:id="rId7"/>
    <p:sldId id="369" r:id="rId8"/>
    <p:sldId id="379" r:id="rId9"/>
    <p:sldId id="374" r:id="rId10"/>
    <p:sldId id="378" r:id="rId11"/>
    <p:sldId id="370" r:id="rId12"/>
    <p:sldId id="371" r:id="rId13"/>
    <p:sldId id="380" r:id="rId14"/>
    <p:sldId id="373" r:id="rId15"/>
    <p:sldId id="375" r:id="rId16"/>
    <p:sldId id="364" r:id="rId17"/>
    <p:sldId id="365" r:id="rId18"/>
    <p:sldId id="357" r:id="rId19"/>
  </p:sldIdLst>
  <p:sldSz cx="9144000" cy="6858000" type="screen4x3"/>
  <p:notesSz cx="6805613" cy="9939338"/>
  <p:defaultTextStyle>
    <a:defPPr>
      <a:defRPr lang="zh-CN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4">
          <p15:clr>
            <a:srgbClr val="A4A3A4"/>
          </p15:clr>
        </p15:guide>
        <p15:guide id="2" pos="26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5" userDrawn="1">
          <p15:clr>
            <a:srgbClr val="A4A3A4"/>
          </p15:clr>
        </p15:guide>
        <p15:guide id="2" pos="196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FFCC66"/>
    <a:srgbClr val="FF00FF"/>
    <a:srgbClr val="3366FF"/>
    <a:srgbClr val="00FFFF"/>
    <a:srgbClr val="FF3300"/>
    <a:srgbClr val="BBE0E3"/>
    <a:srgbClr val="8000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9" autoAdjust="0"/>
    <p:restoredTop sz="97606" autoAdjust="0"/>
  </p:normalViewPr>
  <p:slideViewPr>
    <p:cSldViewPr>
      <p:cViewPr varScale="1">
        <p:scale>
          <a:sx n="84" d="100"/>
          <a:sy n="84" d="100"/>
        </p:scale>
        <p:origin x="1368" y="67"/>
      </p:cViewPr>
      <p:guideLst>
        <p:guide orient="horz" pos="1984"/>
        <p:guide pos="2641"/>
      </p:guideLst>
    </p:cSldViewPr>
  </p:slideViewPr>
  <p:outlineViewPr>
    <p:cViewPr>
      <p:scale>
        <a:sx n="33" d="100"/>
        <a:sy n="33" d="100"/>
      </p:scale>
      <p:origin x="0" y="43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28" y="-102"/>
      </p:cViewPr>
      <p:guideLst>
        <p:guide orient="horz" pos="2875"/>
        <p:guide pos="196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69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939" y="0"/>
            <a:ext cx="2949099" cy="4969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646"/>
            <a:ext cx="2949099" cy="4969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939" y="9440646"/>
            <a:ext cx="2949099" cy="4969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A810E8F-4840-445C-9F78-F177E28A86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1750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69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939" y="0"/>
            <a:ext cx="2949099" cy="4969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562" y="4721186"/>
            <a:ext cx="5444490" cy="447270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03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646"/>
            <a:ext cx="2949099" cy="4969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03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939" y="9440646"/>
            <a:ext cx="2949099" cy="4969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DFFAD57-E97F-411F-8657-69EA2A135C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58571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184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81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28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958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96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00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831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D79A7F-C7C9-4E63-90E9-3CBC18E639A6}" type="slidenum">
              <a:rPr lang="zh-CN" altLang="en-US" smtClean="0"/>
              <a:pPr/>
              <a:t>18</a:t>
            </a:fld>
            <a:endParaRPr lang="en-US" altLang="zh-CN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0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210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619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2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08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50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62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69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38A2F1-403C-48B1-8569-69851FDACD9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889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1"/>
          <p:cNvGrpSpPr/>
          <p:nvPr userDrawn="1"/>
        </p:nvGrpSpPr>
        <p:grpSpPr bwMode="auto">
          <a:xfrm>
            <a:off x="2209800" y="1908129"/>
            <a:ext cx="4800600" cy="1017588"/>
            <a:chOff x="288" y="3299"/>
            <a:chExt cx="2496" cy="641"/>
          </a:xfrm>
        </p:grpSpPr>
        <p:grpSp>
          <p:nvGrpSpPr>
            <p:cNvPr id="11" name="Group 12"/>
            <p:cNvGrpSpPr/>
            <p:nvPr userDrawn="1"/>
          </p:nvGrpSpPr>
          <p:grpSpPr bwMode="auto">
            <a:xfrm>
              <a:off x="288" y="3319"/>
              <a:ext cx="2483" cy="621"/>
              <a:chOff x="117" y="2105"/>
              <a:chExt cx="5477" cy="1370"/>
            </a:xfrm>
          </p:grpSpPr>
          <p:grpSp>
            <p:nvGrpSpPr>
              <p:cNvPr id="13" name="Group 13"/>
              <p:cNvGrpSpPr/>
              <p:nvPr userDrawn="1"/>
            </p:nvGrpSpPr>
            <p:grpSpPr bwMode="auto">
              <a:xfrm>
                <a:off x="150" y="2107"/>
                <a:ext cx="5444" cy="1368"/>
                <a:chOff x="150" y="2107"/>
                <a:chExt cx="5444" cy="1368"/>
              </a:xfrm>
            </p:grpSpPr>
            <p:sp>
              <p:nvSpPr>
                <p:cNvPr id="17" name="AutoShape 14"/>
                <p:cNvSpPr>
                  <a:spLocks noChangeArrowheads="1"/>
                </p:cNvSpPr>
                <p:nvPr userDrawn="1"/>
              </p:nvSpPr>
              <p:spPr bwMode="auto">
                <a:xfrm>
                  <a:off x="150" y="2115"/>
                  <a:ext cx="5444" cy="1360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16A5D8"/>
                    </a:gs>
                    <a:gs pos="100000">
                      <a:srgbClr val="0F7295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pic>
              <p:nvPicPr>
                <p:cNvPr id="18" name="Picture 15" descr="Picture1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0" y="2107"/>
                  <a:ext cx="5444" cy="13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4" name="AutoShape 16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150" y="2107"/>
                <a:ext cx="5444" cy="1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/>
              <p:nvPr userDrawn="1"/>
            </p:nvSpPr>
            <p:spPr bwMode="auto">
              <a:xfrm>
                <a:off x="148" y="2105"/>
                <a:ext cx="5446" cy="911"/>
              </a:xfrm>
              <a:custGeom>
                <a:avLst/>
                <a:gdLst>
                  <a:gd name="T0" fmla="*/ 226 w 5446"/>
                  <a:gd name="T1" fmla="*/ 0 h 911"/>
                  <a:gd name="T2" fmla="*/ 0 w 5446"/>
                  <a:gd name="T3" fmla="*/ 226 h 911"/>
                  <a:gd name="T4" fmla="*/ 0 w 5446"/>
                  <a:gd name="T5" fmla="*/ 679 h 911"/>
                  <a:gd name="T6" fmla="*/ 2700 w 5446"/>
                  <a:gd name="T7" fmla="*/ 719 h 911"/>
                  <a:gd name="T8" fmla="*/ 5446 w 5446"/>
                  <a:gd name="T9" fmla="*/ 663 h 911"/>
                  <a:gd name="T10" fmla="*/ 5446 w 5446"/>
                  <a:gd name="T11" fmla="*/ 226 h 911"/>
                  <a:gd name="T12" fmla="*/ 5220 w 5446"/>
                  <a:gd name="T13" fmla="*/ 0 h 911"/>
                  <a:gd name="T14" fmla="*/ 226 w 5446"/>
                  <a:gd name="T15" fmla="*/ 0 h 9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446" h="911">
                    <a:moveTo>
                      <a:pt x="226" y="0"/>
                    </a:moveTo>
                    <a:cubicBezTo>
                      <a:pt x="102" y="0"/>
                      <a:pt x="0" y="102"/>
                      <a:pt x="0" y="226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450" y="761"/>
                      <a:pt x="796" y="911"/>
                      <a:pt x="2700" y="719"/>
                    </a:cubicBezTo>
                    <a:cubicBezTo>
                      <a:pt x="4604" y="527"/>
                      <a:pt x="4988" y="745"/>
                      <a:pt x="5446" y="663"/>
                    </a:cubicBezTo>
                    <a:cubicBezTo>
                      <a:pt x="5446" y="226"/>
                      <a:pt x="5446" y="226"/>
                      <a:pt x="5446" y="226"/>
                    </a:cubicBezTo>
                    <a:cubicBezTo>
                      <a:pt x="5446" y="102"/>
                      <a:pt x="5346" y="0"/>
                      <a:pt x="5220" y="0"/>
                    </a:cubicBezTo>
                    <a:lnTo>
                      <a:pt x="2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D1F1">
                      <a:alpha val="87999"/>
                    </a:srgbClr>
                  </a:gs>
                  <a:gs pos="100000">
                    <a:srgbClr val="37617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8"/>
              <p:cNvSpPr/>
              <p:nvPr userDrawn="1"/>
            </p:nvSpPr>
            <p:spPr bwMode="auto">
              <a:xfrm>
                <a:off x="117" y="2107"/>
                <a:ext cx="5475" cy="327"/>
              </a:xfrm>
              <a:custGeom>
                <a:avLst/>
                <a:gdLst>
                  <a:gd name="T0" fmla="*/ 5475 w 5475"/>
                  <a:gd name="T1" fmla="*/ 227 h 327"/>
                  <a:gd name="T2" fmla="*/ 5251 w 5475"/>
                  <a:gd name="T3" fmla="*/ 0 h 327"/>
                  <a:gd name="T4" fmla="*/ 259 w 5475"/>
                  <a:gd name="T5" fmla="*/ 0 h 327"/>
                  <a:gd name="T6" fmla="*/ 33 w 5475"/>
                  <a:gd name="T7" fmla="*/ 284 h 327"/>
                  <a:gd name="T8" fmla="*/ 2781 w 5475"/>
                  <a:gd name="T9" fmla="*/ 257 h 327"/>
                  <a:gd name="T10" fmla="*/ 5475 w 5475"/>
                  <a:gd name="T11" fmla="*/ 2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475" h="327">
                    <a:moveTo>
                      <a:pt x="5475" y="227"/>
                    </a:moveTo>
                    <a:cubicBezTo>
                      <a:pt x="5475" y="103"/>
                      <a:pt x="5377" y="0"/>
                      <a:pt x="5251" y="0"/>
                    </a:cubicBezTo>
                    <a:lnTo>
                      <a:pt x="259" y="0"/>
                    </a:lnTo>
                    <a:cubicBezTo>
                      <a:pt x="135" y="0"/>
                      <a:pt x="0" y="95"/>
                      <a:pt x="33" y="284"/>
                    </a:cubicBezTo>
                    <a:cubicBezTo>
                      <a:pt x="453" y="327"/>
                      <a:pt x="1874" y="267"/>
                      <a:pt x="2781" y="257"/>
                    </a:cubicBezTo>
                    <a:cubicBezTo>
                      <a:pt x="3688" y="247"/>
                      <a:pt x="5063" y="270"/>
                      <a:pt x="5475" y="22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4E1F6">
                      <a:alpha val="67998"/>
                    </a:srgbClr>
                  </a:gs>
                  <a:gs pos="100000">
                    <a:srgbClr val="4C687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Rectangle 19"/>
            <p:cNvSpPr>
              <a:spLocks noChangeArrowheads="1"/>
            </p:cNvSpPr>
            <p:nvPr userDrawn="1"/>
          </p:nvSpPr>
          <p:spPr bwMode="auto">
            <a:xfrm>
              <a:off x="336" y="3299"/>
              <a:ext cx="2448" cy="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GB" sz="4400" b="0">
                <a:solidFill>
                  <a:schemeClr val="tx2"/>
                </a:solidFill>
              </a:endParaRPr>
            </a:p>
          </p:txBody>
        </p:sp>
      </p:grpSp>
      <p:sp>
        <p:nvSpPr>
          <p:cNvPr id="19" name="Text Box 20"/>
          <p:cNvSpPr txBox="1">
            <a:spLocks noChangeArrowheads="1"/>
          </p:cNvSpPr>
          <p:nvPr userDrawn="1"/>
        </p:nvSpPr>
        <p:spPr bwMode="auto">
          <a:xfrm>
            <a:off x="2133600" y="2133600"/>
            <a:ext cx="495300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200">
                <a:solidFill>
                  <a:srgbClr val="000066"/>
                </a:solidFill>
                <a:ea typeface="黑体" panose="02010609060101010101" pitchFamily="2" charset="-122"/>
                <a:cs typeface="Arial" panose="020B0604020202020204" pitchFamily="34" charset="0"/>
              </a:rPr>
              <a:t>模具评审报告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6597650"/>
            <a:ext cx="952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zh-CN" sz="1400" b="0"/>
              <a:t>第</a:t>
            </a:r>
            <a:fld id="{DBB49646-EADF-46AA-8A7F-5DDEC97A2CCD}" type="slidenum">
              <a:rPr lang="en-US" altLang="zh-CN" sz="1400" b="0"/>
              <a:pPr eaLnBrk="1" hangingPunct="1"/>
              <a:t>‹#›</a:t>
            </a:fld>
            <a:r>
              <a:rPr lang="zh-CN" sz="1400" b="0"/>
              <a:t>页</a:t>
            </a:r>
          </a:p>
        </p:txBody>
      </p:sp>
      <p:sp>
        <p:nvSpPr>
          <p:cNvPr id="26" name="Line 3"/>
          <p:cNvSpPr>
            <a:spLocks noChangeShapeType="1"/>
          </p:cNvSpPr>
          <p:nvPr userDrawn="1"/>
        </p:nvSpPr>
        <p:spPr bwMode="auto">
          <a:xfrm>
            <a:off x="323850" y="6505838"/>
            <a:ext cx="8424863" cy="0"/>
          </a:xfrm>
          <a:prstGeom prst="line">
            <a:avLst/>
          </a:prstGeom>
          <a:noFill/>
          <a:ln w="25400">
            <a:solidFill>
              <a:srgbClr val="165DDE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9"/>
          <p:cNvSpPr txBox="1">
            <a:spLocks noChangeArrowheads="1"/>
          </p:cNvSpPr>
          <p:nvPr userDrawn="1"/>
        </p:nvSpPr>
        <p:spPr bwMode="auto">
          <a:xfrm>
            <a:off x="6011863" y="6499488"/>
            <a:ext cx="26098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b="1" i="1" smtClean="0">
                <a:solidFill>
                  <a:srgbClr val="FC740E"/>
                </a:solidFill>
              </a:rPr>
              <a:t>Company Confidential</a:t>
            </a:r>
          </a:p>
        </p:txBody>
      </p:sp>
      <p:sp>
        <p:nvSpPr>
          <p:cNvPr id="28" name="Line 5"/>
          <p:cNvSpPr>
            <a:spLocks noChangeShapeType="1"/>
          </p:cNvSpPr>
          <p:nvPr userDrawn="1"/>
        </p:nvSpPr>
        <p:spPr bwMode="auto">
          <a:xfrm>
            <a:off x="368300" y="508340"/>
            <a:ext cx="8424863" cy="0"/>
          </a:xfrm>
          <a:prstGeom prst="line">
            <a:avLst/>
          </a:prstGeom>
          <a:noFill/>
          <a:ln w="25400">
            <a:solidFill>
              <a:srgbClr val="165DDE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6"/>
          <p:cNvSpPr txBox="1">
            <a:spLocks noChangeArrowheads="1"/>
          </p:cNvSpPr>
          <p:nvPr userDrawn="1"/>
        </p:nvSpPr>
        <p:spPr bwMode="auto">
          <a:xfrm>
            <a:off x="467544" y="204086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1" i="1" dirty="0" smtClean="0">
                <a:solidFill>
                  <a:srgbClr val="FC740E"/>
                </a:solidFill>
                <a:ea typeface="黑体" panose="02010609060101010101" pitchFamily="2" charset="-122"/>
              </a:rPr>
              <a:t>LY-Technology</a:t>
            </a:r>
          </a:p>
        </p:txBody>
      </p:sp>
      <p:pic>
        <p:nvPicPr>
          <p:cNvPr id="30" name="Picture 10" descr="image00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23528" y="60070"/>
            <a:ext cx="431279" cy="43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6597650"/>
            <a:ext cx="952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zh-CN" sz="1400" b="0"/>
              <a:t>第</a:t>
            </a:r>
            <a:fld id="{DBB49646-EADF-46AA-8A7F-5DDEC97A2CCD}" type="slidenum">
              <a:rPr lang="en-US" altLang="zh-CN" sz="1400" b="0"/>
              <a:pPr eaLnBrk="1" hangingPunct="1"/>
              <a:t>‹#›</a:t>
            </a:fld>
            <a:r>
              <a:rPr lang="zh-CN" sz="1400" b="0"/>
              <a:t>页</a:t>
            </a:r>
          </a:p>
        </p:txBody>
      </p:sp>
      <p:sp>
        <p:nvSpPr>
          <p:cNvPr id="11" name="Line 3"/>
          <p:cNvSpPr>
            <a:spLocks noChangeShapeType="1"/>
          </p:cNvSpPr>
          <p:nvPr userDrawn="1"/>
        </p:nvSpPr>
        <p:spPr bwMode="auto">
          <a:xfrm>
            <a:off x="323850" y="6505838"/>
            <a:ext cx="8424863" cy="0"/>
          </a:xfrm>
          <a:prstGeom prst="line">
            <a:avLst/>
          </a:prstGeom>
          <a:noFill/>
          <a:ln w="25400">
            <a:solidFill>
              <a:srgbClr val="165DDE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9"/>
          <p:cNvSpPr txBox="1">
            <a:spLocks noChangeArrowheads="1"/>
          </p:cNvSpPr>
          <p:nvPr userDrawn="1"/>
        </p:nvSpPr>
        <p:spPr bwMode="auto">
          <a:xfrm>
            <a:off x="6011863" y="6499488"/>
            <a:ext cx="26098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b="1" i="1" smtClean="0">
                <a:solidFill>
                  <a:srgbClr val="FC740E"/>
                </a:solidFill>
              </a:rPr>
              <a:t>Company Confidential</a:t>
            </a:r>
          </a:p>
        </p:txBody>
      </p:sp>
      <p:sp>
        <p:nvSpPr>
          <p:cNvPr id="13" name="Line 5"/>
          <p:cNvSpPr>
            <a:spLocks noChangeShapeType="1"/>
          </p:cNvSpPr>
          <p:nvPr userDrawn="1"/>
        </p:nvSpPr>
        <p:spPr bwMode="auto">
          <a:xfrm>
            <a:off x="368300" y="551544"/>
            <a:ext cx="8424863" cy="0"/>
          </a:xfrm>
          <a:prstGeom prst="line">
            <a:avLst/>
          </a:prstGeom>
          <a:noFill/>
          <a:ln w="25400">
            <a:solidFill>
              <a:srgbClr val="165DDE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6"/>
          <p:cNvSpPr txBox="1">
            <a:spLocks noChangeArrowheads="1"/>
          </p:cNvSpPr>
          <p:nvPr userDrawn="1"/>
        </p:nvSpPr>
        <p:spPr bwMode="auto">
          <a:xfrm>
            <a:off x="467544" y="204086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1" i="1" dirty="0" smtClean="0">
                <a:solidFill>
                  <a:srgbClr val="FC740E"/>
                </a:solidFill>
                <a:ea typeface="黑体" panose="02010609060101010101" pitchFamily="2" charset="-122"/>
              </a:rPr>
              <a:t>LY-Technology</a:t>
            </a:r>
          </a:p>
        </p:txBody>
      </p:sp>
      <p:pic>
        <p:nvPicPr>
          <p:cNvPr id="15" name="Picture 10" descr="image003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23528" y="60070"/>
            <a:ext cx="431279" cy="43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1861727"/>
            <a:ext cx="9129486" cy="2309937"/>
          </a:xfrm>
          <a:prstGeom prst="rect">
            <a:avLst/>
          </a:prstGeom>
          <a:solidFill>
            <a:srgbClr val="FF9B0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defTabSz="767715">
              <a:lnSpc>
                <a:spcPct val="150000"/>
              </a:lnSpc>
              <a:defRPr/>
            </a:pPr>
            <a:r>
              <a:rPr lang="en-US" altLang="zh-CN" sz="4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LJJ691</a:t>
            </a:r>
          </a:p>
          <a:p>
            <a:pPr defTabSz="767715">
              <a:lnSpc>
                <a:spcPct val="150000"/>
              </a:lnSpc>
              <a:defRPr/>
            </a:pPr>
            <a:r>
              <a:rPr lang="zh-CN" altLang="en-US" sz="4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外观全检</a:t>
            </a:r>
            <a:r>
              <a:rPr lang="en-US" altLang="zh-CN" sz="4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AOI</a:t>
            </a:r>
            <a:r>
              <a:rPr lang="zh-CN" altLang="en-US" sz="4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设备要求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6400800" y="5410200"/>
            <a:ext cx="25908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767715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工程：韦  奋</a:t>
            </a:r>
            <a:endParaRPr lang="en-US" altLang="zh-CN" sz="16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767715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6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2128" y="2195969"/>
            <a:ext cx="2770796" cy="2620545"/>
            <a:chOff x="262128" y="2195969"/>
            <a:chExt cx="2770796" cy="262054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128" y="2195969"/>
              <a:ext cx="2770796" cy="203577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713855" y="4231739"/>
              <a:ext cx="18673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漏冲孔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400" dirty="0" smtClean="0"/>
                <a:t>（不允许）</a:t>
              </a:r>
              <a:endParaRPr lang="en-US" altLang="zh-CN" sz="1400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558358" y="2209424"/>
            <a:ext cx="2292976" cy="2617839"/>
            <a:chOff x="404504" y="3942934"/>
            <a:chExt cx="2617453" cy="2928515"/>
          </a:xfrm>
        </p:grpSpPr>
        <p:grpSp>
          <p:nvGrpSpPr>
            <p:cNvPr id="31" name="组合 30"/>
            <p:cNvGrpSpPr/>
            <p:nvPr/>
          </p:nvGrpSpPr>
          <p:grpSpPr>
            <a:xfrm>
              <a:off x="404504" y="3942934"/>
              <a:ext cx="2617453" cy="2026228"/>
              <a:chOff x="404504" y="3942934"/>
              <a:chExt cx="2617453" cy="2026228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504" y="3942934"/>
                <a:ext cx="2617453" cy="2026228"/>
              </a:xfrm>
              <a:prstGeom prst="rect">
                <a:avLst/>
              </a:prstGeom>
            </p:spPr>
          </p:pic>
          <p:sp>
            <p:nvSpPr>
              <p:cNvPr id="34" name="椭圆 33"/>
              <p:cNvSpPr/>
              <p:nvPr/>
            </p:nvSpPr>
            <p:spPr>
              <a:xfrm>
                <a:off x="847127" y="4787304"/>
                <a:ext cx="2174830" cy="991017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100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847126" y="6217275"/>
              <a:ext cx="2060206" cy="65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布网偏位间隙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r>
                <a:rPr lang="zh-CN" altLang="en-US" sz="1400" dirty="0" smtClean="0"/>
                <a:t>（不允许）</a:t>
              </a:r>
              <a:endParaRPr lang="zh-CN" altLang="en-US" sz="1400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81197" y="2195969"/>
            <a:ext cx="2615138" cy="2631294"/>
            <a:chOff x="3473804" y="1006204"/>
            <a:chExt cx="2615138" cy="2631294"/>
          </a:xfrm>
        </p:grpSpPr>
        <p:grpSp>
          <p:nvGrpSpPr>
            <p:cNvPr id="41" name="组合 40"/>
            <p:cNvGrpSpPr/>
            <p:nvPr/>
          </p:nvGrpSpPr>
          <p:grpSpPr>
            <a:xfrm>
              <a:off x="3535231" y="1006204"/>
              <a:ext cx="2419463" cy="2046518"/>
              <a:chOff x="0" y="44579"/>
              <a:chExt cx="2104570" cy="1778000"/>
            </a:xfrm>
          </p:grpSpPr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4579"/>
                <a:ext cx="2104570" cy="1778000"/>
              </a:xfrm>
              <a:prstGeom prst="rect">
                <a:avLst/>
              </a:prstGeom>
            </p:spPr>
          </p:pic>
          <p:sp>
            <p:nvSpPr>
              <p:cNvPr id="44" name="椭圆 43"/>
              <p:cNvSpPr/>
              <p:nvPr/>
            </p:nvSpPr>
            <p:spPr>
              <a:xfrm>
                <a:off x="0" y="244931"/>
                <a:ext cx="2013858" cy="102507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100"/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3473804" y="3052723"/>
              <a:ext cx="2615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0000"/>
                  </a:solidFill>
                </a:rPr>
                <a:t>布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网严重压伤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400" dirty="0" smtClean="0"/>
                <a:t>（布网严重压伤堵孔不允许）</a:t>
              </a:r>
              <a:endParaRPr lang="zh-CN" altLang="en-US" sz="1400" dirty="0"/>
            </a:p>
          </p:txBody>
        </p:sp>
      </p:grpSp>
      <p:sp>
        <p:nvSpPr>
          <p:cNvPr id="45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66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278327" y="4055618"/>
            <a:ext cx="3457269" cy="2430056"/>
            <a:chOff x="3998973" y="4216587"/>
            <a:chExt cx="2888099" cy="2430056"/>
          </a:xfrm>
        </p:grpSpPr>
        <p:grpSp>
          <p:nvGrpSpPr>
            <p:cNvPr id="48" name="组合 47"/>
            <p:cNvGrpSpPr/>
            <p:nvPr/>
          </p:nvGrpSpPr>
          <p:grpSpPr>
            <a:xfrm>
              <a:off x="3998973" y="4216587"/>
              <a:ext cx="2785412" cy="1802762"/>
              <a:chOff x="-1" y="-921840"/>
              <a:chExt cx="3095831" cy="1706046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921840"/>
                <a:ext cx="3095830" cy="80265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</p:pic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3095830" cy="784206"/>
              </a:xfrm>
              <a:prstGeom prst="rect">
                <a:avLst/>
              </a:prstGeom>
              <a:ln w="25400">
                <a:solidFill>
                  <a:srgbClr val="00B050"/>
                </a:solidFill>
              </a:ln>
            </p:spPr>
          </p:pic>
          <p:sp>
            <p:nvSpPr>
              <p:cNvPr id="52" name="文本框 94"/>
              <p:cNvSpPr txBox="1"/>
              <p:nvPr/>
            </p:nvSpPr>
            <p:spPr>
              <a:xfrm>
                <a:off x="1262578" y="557684"/>
                <a:ext cx="889823" cy="196273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100" b="1">
                    <a:solidFill>
                      <a:srgbClr val="00B050"/>
                    </a:solidFill>
                  </a:rPr>
                  <a:t>正常品</a:t>
                </a:r>
                <a:r>
                  <a:rPr lang="en-US" altLang="zh-CN" sz="1100" b="1">
                    <a:solidFill>
                      <a:srgbClr val="00B050"/>
                    </a:solidFill>
                  </a:rPr>
                  <a:t>OK</a:t>
                </a:r>
                <a:endParaRPr lang="zh-CN" altLang="en-US" sz="1100" b="1">
                  <a:solidFill>
                    <a:srgbClr val="00B050"/>
                  </a:solidFill>
                </a:endParaRPr>
              </a:p>
            </p:txBody>
          </p:sp>
          <p:sp>
            <p:nvSpPr>
              <p:cNvPr id="53" name="文本框 95"/>
              <p:cNvSpPr txBox="1"/>
              <p:nvPr/>
            </p:nvSpPr>
            <p:spPr>
              <a:xfrm>
                <a:off x="1177529" y="-375804"/>
                <a:ext cx="889823" cy="196274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100" b="1" dirty="0">
                    <a:solidFill>
                      <a:srgbClr val="FF0000"/>
                    </a:solidFill>
                  </a:rPr>
                  <a:t>变形</a:t>
                </a:r>
                <a:r>
                  <a:rPr lang="en-US" altLang="zh-CN" sz="1100" b="1" dirty="0">
                    <a:solidFill>
                      <a:srgbClr val="FF0000"/>
                    </a:solidFill>
                  </a:rPr>
                  <a:t>NG</a:t>
                </a:r>
                <a:endParaRPr lang="zh-CN" altLang="en-US" sz="11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4" name="直接箭头连接符 53"/>
              <p:cNvCxnSpPr/>
              <p:nvPr/>
            </p:nvCxnSpPr>
            <p:spPr>
              <a:xfrm flipH="1" flipV="1">
                <a:off x="499753" y="-609135"/>
                <a:ext cx="635825" cy="319974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/>
              <p:nvPr/>
            </p:nvCxnSpPr>
            <p:spPr>
              <a:xfrm flipH="1" flipV="1">
                <a:off x="499753" y="210495"/>
                <a:ext cx="808181" cy="465118"/>
              </a:xfrm>
              <a:prstGeom prst="straightConnector1">
                <a:avLst/>
              </a:prstGeom>
              <a:ln w="412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4063075" y="6061868"/>
              <a:ext cx="282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(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上图</a:t>
              </a:r>
              <a:r>
                <a:rPr lang="en-US" altLang="zh-CN" sz="1600" dirty="0" smtClean="0">
                  <a:solidFill>
                    <a:srgbClr val="FF0000"/>
                  </a:solidFill>
                </a:rPr>
                <a:t>)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变形 </a:t>
              </a:r>
              <a:r>
                <a:rPr lang="zh-CN" altLang="en-US" sz="1050" dirty="0" smtClean="0"/>
                <a:t>（不允许变形）</a:t>
              </a:r>
              <a:endParaRPr lang="en-US" altLang="zh-CN" sz="1050" dirty="0" smtClean="0"/>
            </a:p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CN" sz="1600" dirty="0" smtClean="0">
                  <a:solidFill>
                    <a:srgbClr val="00B050"/>
                  </a:solidFill>
                </a:rPr>
                <a:t>(</a:t>
              </a:r>
              <a:r>
                <a:rPr lang="zh-CN" altLang="en-US" sz="1600" dirty="0">
                  <a:solidFill>
                    <a:srgbClr val="00B050"/>
                  </a:solidFill>
                </a:rPr>
                <a:t>下</a:t>
              </a:r>
              <a:r>
                <a:rPr lang="zh-CN" altLang="en-US" sz="1600" dirty="0" smtClean="0">
                  <a:solidFill>
                    <a:srgbClr val="00B050"/>
                  </a:solidFill>
                </a:rPr>
                <a:t>图</a:t>
              </a:r>
              <a:r>
                <a:rPr lang="en-US" altLang="zh-CN" sz="1600" dirty="0" smtClean="0">
                  <a:solidFill>
                    <a:srgbClr val="00B050"/>
                  </a:solidFill>
                </a:rPr>
                <a:t>)</a:t>
              </a:r>
              <a:r>
                <a:rPr lang="zh-CN" altLang="en-US" sz="1600" dirty="0" smtClean="0">
                  <a:solidFill>
                    <a:srgbClr val="00B050"/>
                  </a:solidFill>
                </a:rPr>
                <a:t>正常品无变形</a:t>
              </a:r>
              <a:r>
                <a:rPr lang="en-US" altLang="zh-CN" sz="1600" dirty="0" smtClean="0">
                  <a:solidFill>
                    <a:srgbClr val="00B050"/>
                  </a:solidFill>
                </a:rPr>
                <a:t>OK</a:t>
              </a:r>
              <a:endParaRPr lang="zh-CN" altLang="en-US" sz="16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-59253" y="1130534"/>
            <a:ext cx="3930335" cy="2579562"/>
            <a:chOff x="6911123" y="3971688"/>
            <a:chExt cx="4237439" cy="2788536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4241" y="3971688"/>
              <a:ext cx="3571204" cy="1040401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4241" y="5012089"/>
              <a:ext cx="3571204" cy="1061706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6911123" y="6161346"/>
              <a:ext cx="4237439" cy="598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连料点多切少切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200" dirty="0" smtClean="0"/>
                <a:t>（允收标准：内凹最大</a:t>
              </a:r>
              <a:r>
                <a:rPr lang="en-US" altLang="zh-CN" sz="1200" dirty="0" smtClean="0"/>
                <a:t>0.05mm</a:t>
              </a:r>
              <a:r>
                <a:rPr lang="zh-CN" altLang="en-US" sz="1200" dirty="0" smtClean="0"/>
                <a:t>，外凸最大</a:t>
              </a:r>
              <a:r>
                <a:rPr lang="en-US" altLang="zh-CN" sz="1200" dirty="0" smtClean="0"/>
                <a:t>0.05mm</a:t>
              </a:r>
              <a:r>
                <a:rPr lang="zh-CN" altLang="en-US" sz="1200" dirty="0" smtClean="0"/>
                <a:t>）</a:t>
              </a:r>
              <a:endParaRPr lang="zh-CN" altLang="en-US" sz="1200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503057" y="1165791"/>
            <a:ext cx="3227433" cy="2666902"/>
            <a:chOff x="5814943" y="916371"/>
            <a:chExt cx="3227433" cy="2666902"/>
          </a:xfrm>
        </p:grpSpPr>
        <p:grpSp>
          <p:nvGrpSpPr>
            <p:cNvPr id="61" name="组合 60"/>
            <p:cNvGrpSpPr/>
            <p:nvPr/>
          </p:nvGrpSpPr>
          <p:grpSpPr>
            <a:xfrm>
              <a:off x="5814943" y="916371"/>
              <a:ext cx="3227433" cy="2666902"/>
              <a:chOff x="8764448" y="1281860"/>
              <a:chExt cx="3227433" cy="2666902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10336346" y="1933465"/>
                <a:ext cx="1655535" cy="1131986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 rotWithShape="1">
              <a:blip r:embed="rId8"/>
              <a:srcRect t="16321"/>
              <a:stretch/>
            </p:blipFill>
            <p:spPr>
              <a:xfrm>
                <a:off x="8764448" y="1834723"/>
                <a:ext cx="1575019" cy="1258103"/>
              </a:xfrm>
              <a:prstGeom prst="rect">
                <a:avLst/>
              </a:prstGeom>
            </p:spPr>
          </p:pic>
          <p:sp>
            <p:nvSpPr>
              <p:cNvPr id="65" name="文本框 64"/>
              <p:cNvSpPr txBox="1"/>
              <p:nvPr/>
            </p:nvSpPr>
            <p:spPr>
              <a:xfrm>
                <a:off x="9075269" y="3210098"/>
                <a:ext cx="268046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rgbClr val="FF0000"/>
                    </a:solidFill>
                  </a:rPr>
                  <a:t>毛刺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algn="ctr"/>
                <a:r>
                  <a:rPr lang="zh-CN" altLang="en-US" sz="1200" dirty="0" smtClean="0"/>
                  <a:t>（毛刺管控标准横向毛刺≤</a:t>
                </a:r>
                <a:r>
                  <a:rPr lang="en-US" altLang="zh-CN" sz="1200" dirty="0" smtClean="0"/>
                  <a:t>0.03mm</a:t>
                </a:r>
                <a:r>
                  <a:rPr lang="zh-CN" altLang="en-US" sz="1200" dirty="0" smtClean="0"/>
                  <a:t>，</a:t>
                </a:r>
                <a:r>
                  <a:rPr lang="zh-CN" altLang="en-US" sz="1200" dirty="0"/>
                  <a:t>纵向毛刺≤</a:t>
                </a:r>
                <a:r>
                  <a:rPr lang="en-US" altLang="zh-CN" sz="1200" dirty="0"/>
                  <a:t>0.05mm </a:t>
                </a:r>
                <a:r>
                  <a:rPr lang="zh-CN" altLang="en-US" sz="1200" dirty="0" smtClean="0"/>
                  <a:t>）</a:t>
                </a:r>
                <a:endParaRPr lang="zh-CN" altLang="en-US" sz="1200" dirty="0"/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10915212" y="1281860"/>
                <a:ext cx="1076669" cy="663969"/>
                <a:chOff x="10915212" y="1281860"/>
                <a:chExt cx="1076669" cy="663969"/>
              </a:xfrm>
            </p:grpSpPr>
            <p:pic>
              <p:nvPicPr>
                <p:cNvPr id="67" name="图片 66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3175" t="17711" r="17096" b="18704"/>
                <a:stretch/>
              </p:blipFill>
              <p:spPr>
                <a:xfrm>
                  <a:off x="10915212" y="1319604"/>
                  <a:ext cx="1076669" cy="626225"/>
                </a:xfrm>
                <a:prstGeom prst="rect">
                  <a:avLst/>
                </a:prstGeom>
              </p:spPr>
            </p:pic>
            <p:sp>
              <p:nvSpPr>
                <p:cNvPr id="68" name="椭圆 67"/>
                <p:cNvSpPr/>
                <p:nvPr/>
              </p:nvSpPr>
              <p:spPr>
                <a:xfrm>
                  <a:off x="11408877" y="1281860"/>
                  <a:ext cx="346854" cy="410682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1" y="929172"/>
              <a:ext cx="2128545" cy="533926"/>
            </a:xfrm>
            <a:prstGeom prst="rect">
              <a:avLst/>
            </a:prstGeom>
          </p:spPr>
        </p:pic>
      </p:grpSp>
      <p:sp>
        <p:nvSpPr>
          <p:cNvPr id="69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167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230882" y="1523998"/>
            <a:ext cx="4258478" cy="3772977"/>
            <a:chOff x="9242833" y="817956"/>
            <a:chExt cx="3198585" cy="267999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b="19287"/>
            <a:stretch/>
          </p:blipFill>
          <p:spPr>
            <a:xfrm>
              <a:off x="9321177" y="817956"/>
              <a:ext cx="2898941" cy="1788241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10210055" y="1824263"/>
              <a:ext cx="2231363" cy="740666"/>
              <a:chOff x="844840" y="881171"/>
              <a:chExt cx="1867684" cy="584868"/>
            </a:xfrm>
          </p:grpSpPr>
          <p:cxnSp>
            <p:nvCxnSpPr>
              <p:cNvPr id="9" name="直接连接符 8"/>
              <p:cNvCxnSpPr/>
              <p:nvPr/>
            </p:nvCxnSpPr>
            <p:spPr>
              <a:xfrm flipV="1">
                <a:off x="909854" y="881171"/>
                <a:ext cx="875757" cy="1804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44840" y="1211318"/>
                <a:ext cx="1005273" cy="642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>
                <a:off x="1461338" y="899214"/>
                <a:ext cx="0" cy="31210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08"/>
              <p:cNvSpPr txBox="1"/>
              <p:nvPr/>
            </p:nvSpPr>
            <p:spPr>
              <a:xfrm>
                <a:off x="1705595" y="1154543"/>
                <a:ext cx="1006929" cy="31149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400" dirty="0">
                    <a:solidFill>
                      <a:srgbClr val="FF0000"/>
                    </a:solidFill>
                  </a:rPr>
                  <a:t>0.39mm</a:t>
                </a:r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9242833" y="2929541"/>
              <a:ext cx="3135466" cy="568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0000"/>
                  </a:solidFill>
                </a:rPr>
                <a:t>钢网和布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网</a:t>
              </a:r>
              <a:r>
                <a:rPr lang="zh-CN" altLang="en-US" dirty="0">
                  <a:solidFill>
                    <a:srgbClr val="FF0000"/>
                  </a:solidFill>
                </a:rPr>
                <a:t>落差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600" dirty="0" smtClean="0"/>
                <a:t>（</a:t>
              </a:r>
              <a:r>
                <a:rPr lang="zh-CN" altLang="en-US" sz="1200" dirty="0"/>
                <a:t>管控耳朵</a:t>
              </a:r>
              <a:r>
                <a:rPr lang="zh-CN" altLang="en-US" sz="1200" dirty="0" smtClean="0"/>
                <a:t>一端≤</a:t>
              </a:r>
              <a:r>
                <a:rPr lang="en-US" altLang="zh-CN" sz="1200" dirty="0" smtClean="0"/>
                <a:t>0.35mm</a:t>
              </a:r>
              <a:r>
                <a:rPr lang="zh-CN" altLang="en-US" sz="1200" dirty="0" smtClean="0"/>
                <a:t>，耳朵对面一端布网到</a:t>
              </a:r>
              <a:r>
                <a:rPr lang="en-US" altLang="zh-CN" sz="1200" dirty="0" smtClean="0"/>
                <a:t>R</a:t>
              </a:r>
              <a:r>
                <a:rPr lang="zh-CN" altLang="en-US" sz="1200" dirty="0" smtClean="0"/>
                <a:t>角下方≥</a:t>
              </a:r>
              <a:r>
                <a:rPr lang="en-US" altLang="zh-CN" sz="1200" dirty="0" smtClean="0"/>
                <a:t>0.2mm</a:t>
              </a:r>
              <a:r>
                <a:rPr lang="zh-CN" altLang="en-US" sz="1200" dirty="0" smtClean="0"/>
                <a:t>为</a:t>
              </a:r>
              <a:r>
                <a:rPr lang="en-US" altLang="zh-CN" sz="1200" dirty="0" smtClean="0"/>
                <a:t>OK</a:t>
              </a:r>
              <a:r>
                <a:rPr lang="zh-CN" altLang="en-US" sz="1200" dirty="0" smtClean="0"/>
                <a:t>，落差不管控）</a:t>
              </a:r>
              <a:endParaRPr lang="zh-CN" altLang="en-US" sz="16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9600" y="1524000"/>
            <a:ext cx="3356090" cy="3624776"/>
            <a:chOff x="575407" y="3908622"/>
            <a:chExt cx="2975090" cy="2932666"/>
          </a:xfrm>
        </p:grpSpPr>
        <p:grpSp>
          <p:nvGrpSpPr>
            <p:cNvPr id="14" name="组合 13"/>
            <p:cNvGrpSpPr/>
            <p:nvPr/>
          </p:nvGrpSpPr>
          <p:grpSpPr>
            <a:xfrm>
              <a:off x="575407" y="3908622"/>
              <a:ext cx="2975090" cy="2036847"/>
              <a:chOff x="0" y="0"/>
              <a:chExt cx="2484537" cy="1676628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/>
              <a:srcRect l="9609"/>
              <a:stretch/>
            </p:blipFill>
            <p:spPr>
              <a:xfrm>
                <a:off x="0" y="0"/>
                <a:ext cx="2484537" cy="1676628"/>
              </a:xfrm>
              <a:prstGeom prst="rect">
                <a:avLst/>
              </a:prstGeom>
            </p:spPr>
          </p:pic>
          <p:sp>
            <p:nvSpPr>
              <p:cNvPr id="17" name="椭圆 16"/>
              <p:cNvSpPr/>
              <p:nvPr/>
            </p:nvSpPr>
            <p:spPr>
              <a:xfrm>
                <a:off x="171323" y="946392"/>
                <a:ext cx="1478643" cy="50799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100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575407" y="6287290"/>
              <a:ext cx="22561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布网超钢网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200" dirty="0" smtClean="0"/>
                <a:t>（布网不可超出钢网）</a:t>
              </a:r>
              <a:endParaRPr lang="zh-CN" altLang="en-US" sz="1200" dirty="0"/>
            </a:p>
          </p:txBody>
        </p:sp>
      </p:grpSp>
      <p:sp>
        <p:nvSpPr>
          <p:cNvPr id="45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0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894760" y="1524000"/>
            <a:ext cx="5200030" cy="3720430"/>
            <a:chOff x="7092585" y="3513102"/>
            <a:chExt cx="5200030" cy="3720430"/>
          </a:xfrm>
        </p:grpSpPr>
        <p:grpSp>
          <p:nvGrpSpPr>
            <p:cNvPr id="32" name="组合 31"/>
            <p:cNvGrpSpPr/>
            <p:nvPr/>
          </p:nvGrpSpPr>
          <p:grpSpPr>
            <a:xfrm>
              <a:off x="7128842" y="4780978"/>
              <a:ext cx="5000322" cy="1106775"/>
              <a:chOff x="7076537" y="4178368"/>
              <a:chExt cx="5000322" cy="1106775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 rotWithShape="1">
              <a:blip r:embed="rId3"/>
              <a:srcRect b="20161"/>
              <a:stretch/>
            </p:blipFill>
            <p:spPr>
              <a:xfrm>
                <a:off x="7076537" y="4178368"/>
                <a:ext cx="5000322" cy="1106775"/>
              </a:xfrm>
              <a:prstGeom prst="rect">
                <a:avLst/>
              </a:prstGeom>
              <a:ln w="28575">
                <a:solidFill>
                  <a:srgbClr val="00B050"/>
                </a:solidFill>
              </a:ln>
            </p:spPr>
          </p:pic>
          <p:cxnSp>
            <p:nvCxnSpPr>
              <p:cNvPr id="34" name="直接连接符 33"/>
              <p:cNvCxnSpPr/>
              <p:nvPr/>
            </p:nvCxnSpPr>
            <p:spPr>
              <a:xfrm>
                <a:off x="11316304" y="4817107"/>
                <a:ext cx="572611" cy="13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11287415" y="4652858"/>
                <a:ext cx="746517" cy="17652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7186135" y="6371758"/>
              <a:ext cx="452684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（上图）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PVD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偏位（漏镀）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NG</a:t>
              </a:r>
            </a:p>
            <a:p>
              <a:r>
                <a:rPr lang="zh-CN" altLang="en-US" dirty="0" smtClean="0">
                  <a:solidFill>
                    <a:srgbClr val="00B050"/>
                  </a:solidFill>
                </a:rPr>
                <a:t>（下图</a:t>
              </a:r>
              <a:r>
                <a:rPr lang="zh-CN" altLang="en-US" dirty="0">
                  <a:solidFill>
                    <a:srgbClr val="00B050"/>
                  </a:solidFill>
                </a:rPr>
                <a:t>）</a:t>
              </a:r>
              <a:r>
                <a:rPr lang="en-US" altLang="zh-CN" dirty="0">
                  <a:solidFill>
                    <a:srgbClr val="00B050"/>
                  </a:solidFill>
                </a:rPr>
                <a:t>PVD</a:t>
              </a:r>
              <a:r>
                <a:rPr lang="zh-CN" altLang="en-US" dirty="0">
                  <a:solidFill>
                    <a:srgbClr val="00B050"/>
                  </a:solidFill>
                </a:rPr>
                <a:t>偏</a:t>
              </a:r>
              <a:r>
                <a:rPr lang="zh-CN" altLang="en-US" dirty="0" smtClean="0">
                  <a:solidFill>
                    <a:srgbClr val="00B050"/>
                  </a:solidFill>
                </a:rPr>
                <a:t>位（漏镀）</a:t>
              </a:r>
              <a:r>
                <a:rPr lang="en-US" altLang="zh-CN" dirty="0" smtClean="0">
                  <a:solidFill>
                    <a:srgbClr val="00B050"/>
                  </a:solidFill>
                </a:rPr>
                <a:t>OK</a:t>
              </a:r>
            </a:p>
            <a:p>
              <a:r>
                <a:rPr lang="zh-CN" altLang="en-US" sz="1400" dirty="0" smtClean="0"/>
                <a:t>（判定标准：产品</a:t>
              </a:r>
              <a:r>
                <a:rPr lang="en-US" altLang="zh-CN" sz="1400" dirty="0" smtClean="0"/>
                <a:t>R</a:t>
              </a:r>
              <a:r>
                <a:rPr lang="zh-CN" altLang="en-US" sz="1400" dirty="0" smtClean="0"/>
                <a:t>角以下</a:t>
              </a:r>
              <a:r>
                <a:rPr lang="en-US" altLang="zh-CN" sz="1400" dirty="0" smtClean="0"/>
                <a:t>PVD</a:t>
              </a:r>
              <a:r>
                <a:rPr lang="zh-CN" altLang="en-US" sz="1400" dirty="0" smtClean="0"/>
                <a:t>宽度＞</a:t>
              </a:r>
              <a:r>
                <a:rPr lang="en-US" altLang="zh-CN" sz="1400" dirty="0" smtClean="0"/>
                <a:t>0.1mm</a:t>
              </a:r>
              <a:r>
                <a:rPr lang="zh-CN" altLang="en-US" sz="1400" dirty="0" smtClean="0"/>
                <a:t>为</a:t>
              </a:r>
              <a:r>
                <a:rPr lang="en-US" altLang="zh-CN" sz="1400" dirty="0" smtClean="0"/>
                <a:t>OK</a:t>
              </a:r>
              <a:r>
                <a:rPr lang="zh-CN" altLang="en-US" sz="1400" dirty="0" smtClean="0"/>
                <a:t>）</a:t>
              </a:r>
              <a:endParaRPr lang="zh-CN" altLang="en-US" sz="1400" dirty="0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092585" y="3513102"/>
              <a:ext cx="5200030" cy="2696553"/>
              <a:chOff x="7092585" y="3513102"/>
              <a:chExt cx="5200030" cy="2696553"/>
            </a:xfrm>
          </p:grpSpPr>
          <p:pic>
            <p:nvPicPr>
              <p:cNvPr id="37" name="图片 36"/>
              <p:cNvPicPr>
                <a:picLocks noChangeAspect="1"/>
              </p:cNvPicPr>
              <p:nvPr/>
            </p:nvPicPr>
            <p:blipFill rotWithShape="1">
              <a:blip r:embed="rId4"/>
              <a:srcRect b="23928"/>
              <a:stretch/>
            </p:blipFill>
            <p:spPr>
              <a:xfrm>
                <a:off x="7092585" y="3513102"/>
                <a:ext cx="5036257" cy="1174142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sp>
            <p:nvSpPr>
              <p:cNvPr id="38" name="文本框 108"/>
              <p:cNvSpPr txBox="1"/>
              <p:nvPr/>
            </p:nvSpPr>
            <p:spPr>
              <a:xfrm>
                <a:off x="10241093" y="5901878"/>
                <a:ext cx="2051522" cy="30777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400" dirty="0" smtClean="0"/>
                  <a:t>PVD</a:t>
                </a:r>
                <a:r>
                  <a:rPr lang="zh-CN" altLang="en-US" sz="1400" dirty="0" smtClean="0"/>
                  <a:t>宽度＞</a:t>
                </a:r>
                <a:r>
                  <a:rPr lang="en-US" altLang="zh-CN" sz="1400" dirty="0" smtClean="0"/>
                  <a:t>0.1mmOK</a:t>
                </a:r>
                <a:endParaRPr lang="zh-CN" altLang="en-US" sz="1400" dirty="0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3069" y="1667185"/>
            <a:ext cx="3713879" cy="3546468"/>
            <a:chOff x="-175531" y="1667185"/>
            <a:chExt cx="3713879" cy="354646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-81621" y="1667185"/>
              <a:ext cx="3526062" cy="10760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-81622" y="2794357"/>
              <a:ext cx="3526063" cy="1091842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-175531" y="4382656"/>
              <a:ext cx="37138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（上图）耳朵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PVD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溢镀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NG</a:t>
              </a:r>
            </a:p>
            <a:p>
              <a:r>
                <a:rPr lang="zh-CN" altLang="en-US" dirty="0" smtClean="0">
                  <a:solidFill>
                    <a:srgbClr val="00B050"/>
                  </a:solidFill>
                </a:rPr>
                <a:t>（下图）耳朵</a:t>
              </a:r>
              <a:r>
                <a:rPr lang="en-US" altLang="zh-CN" dirty="0" smtClean="0">
                  <a:solidFill>
                    <a:srgbClr val="00B050"/>
                  </a:solidFill>
                </a:rPr>
                <a:t>PVD OK</a:t>
              </a:r>
            </a:p>
            <a:p>
              <a:r>
                <a:rPr lang="zh-CN" altLang="en-US" sz="1200" dirty="0" smtClean="0"/>
                <a:t>（判定标准：无</a:t>
              </a:r>
              <a:r>
                <a:rPr lang="en-US" altLang="zh-CN" sz="1200" dirty="0" smtClean="0"/>
                <a:t>PVD</a:t>
              </a:r>
              <a:r>
                <a:rPr lang="zh-CN" altLang="en-US" sz="1200" dirty="0" smtClean="0"/>
                <a:t>区域≥</a:t>
              </a:r>
              <a:r>
                <a:rPr lang="en-US" altLang="zh-CN" sz="1200" dirty="0" smtClean="0"/>
                <a:t>0.2mm OK</a:t>
              </a:r>
              <a:r>
                <a:rPr lang="zh-CN" altLang="en-US" sz="1200" dirty="0" smtClean="0"/>
                <a:t>）</a:t>
              </a:r>
              <a:endParaRPr lang="zh-CN" altLang="en-US" sz="1200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2209800" y="3183264"/>
              <a:ext cx="675173" cy="47433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333117" y="2223837"/>
              <a:ext cx="675173" cy="46297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83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-304800" y="1475614"/>
            <a:ext cx="5393424" cy="1971945"/>
            <a:chOff x="289131" y="1083356"/>
            <a:chExt cx="6029278" cy="222283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90170" y="1083356"/>
              <a:ext cx="4829075" cy="1461430"/>
            </a:xfrm>
            <a:prstGeom prst="rect">
              <a:avLst/>
            </a:prstGeom>
            <a:ln w="41275">
              <a:solidFill>
                <a:srgbClr val="00B050"/>
              </a:solidFill>
            </a:ln>
          </p:spPr>
        </p:pic>
        <p:sp>
          <p:nvSpPr>
            <p:cNvPr id="46" name="文本框 45"/>
            <p:cNvSpPr txBox="1"/>
            <p:nvPr/>
          </p:nvSpPr>
          <p:spPr>
            <a:xfrm>
              <a:off x="289131" y="2681711"/>
              <a:ext cx="6029278" cy="624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 </a:t>
              </a:r>
              <a:r>
                <a:rPr lang="zh-CN" altLang="en-US" dirty="0" smtClean="0">
                  <a:solidFill>
                    <a:srgbClr val="00B050"/>
                  </a:solidFill>
                </a:rPr>
                <a:t>正常品单边四处焊接位置共</a:t>
              </a:r>
              <a:r>
                <a:rPr lang="en-US" altLang="zh-CN" dirty="0" smtClean="0">
                  <a:solidFill>
                    <a:srgbClr val="00B050"/>
                  </a:solidFill>
                </a:rPr>
                <a:t>8</a:t>
              </a:r>
              <a:r>
                <a:rPr lang="zh-CN" altLang="en-US" dirty="0" smtClean="0">
                  <a:solidFill>
                    <a:srgbClr val="00B050"/>
                  </a:solidFill>
                </a:rPr>
                <a:t>焊点</a:t>
              </a:r>
              <a:endParaRPr lang="en-US" altLang="zh-CN" dirty="0" smtClean="0">
                <a:solidFill>
                  <a:srgbClr val="00B050"/>
                </a:solidFill>
              </a:endParaRPr>
            </a:p>
            <a:p>
              <a:pPr algn="ctr"/>
              <a:r>
                <a:rPr lang="zh-CN" altLang="en-US" sz="1200" dirty="0" smtClean="0">
                  <a:solidFill>
                    <a:srgbClr val="00B050"/>
                  </a:solidFill>
                </a:rPr>
                <a:t>（每个产品两侧共八处焊接位置，每个焊接位置</a:t>
              </a:r>
              <a:r>
                <a:rPr lang="en-US" altLang="zh-CN" sz="1200" dirty="0" smtClean="0">
                  <a:solidFill>
                    <a:srgbClr val="00B050"/>
                  </a:solidFill>
                </a:rPr>
                <a:t>2</a:t>
              </a:r>
              <a:r>
                <a:rPr lang="zh-CN" altLang="en-US" sz="1200" dirty="0" smtClean="0">
                  <a:solidFill>
                    <a:srgbClr val="00B050"/>
                  </a:solidFill>
                </a:rPr>
                <a:t>个焊点，共</a:t>
              </a:r>
              <a:r>
                <a:rPr lang="en-US" altLang="zh-CN" sz="1200" dirty="0" smtClean="0">
                  <a:solidFill>
                    <a:srgbClr val="00B050"/>
                  </a:solidFill>
                </a:rPr>
                <a:t>16</a:t>
              </a:r>
              <a:r>
                <a:rPr lang="zh-CN" altLang="en-US" sz="1200" dirty="0" smtClean="0">
                  <a:solidFill>
                    <a:srgbClr val="00B050"/>
                  </a:solidFill>
                </a:rPr>
                <a:t>个焊点）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806494" y="1457643"/>
            <a:ext cx="4177004" cy="1961384"/>
            <a:chOff x="6182140" y="812724"/>
            <a:chExt cx="4633305" cy="2186614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2140" y="812724"/>
              <a:ext cx="4633305" cy="1512827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49" name="文本框 48"/>
            <p:cNvSpPr txBox="1"/>
            <p:nvPr/>
          </p:nvSpPr>
          <p:spPr>
            <a:xfrm>
              <a:off x="7020844" y="2445340"/>
              <a:ext cx="28868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漏焊点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200" dirty="0" smtClean="0"/>
                <a:t>（漏焊点不允许）</a:t>
              </a:r>
              <a:endParaRPr lang="en-US" altLang="zh-CN" sz="1200" dirty="0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85800" y="5761134"/>
            <a:ext cx="3236976" cy="561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焊渣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 smtClean="0"/>
              <a:t>（不易脱落焊渣允收标准：≤</a:t>
            </a:r>
            <a:r>
              <a:rPr lang="en-US" altLang="zh-CN" sz="1200" dirty="0" smtClean="0"/>
              <a:t>0.03mm</a:t>
            </a:r>
            <a:r>
              <a:rPr lang="zh-CN" altLang="en-US" sz="1200" dirty="0" smtClean="0"/>
              <a:t>）</a:t>
            </a:r>
            <a:endParaRPr lang="zh-CN" altLang="en-US" sz="1200" dirty="0"/>
          </a:p>
        </p:txBody>
      </p:sp>
      <p:grpSp>
        <p:nvGrpSpPr>
          <p:cNvPr id="55" name="组合 54"/>
          <p:cNvGrpSpPr/>
          <p:nvPr/>
        </p:nvGrpSpPr>
        <p:grpSpPr>
          <a:xfrm>
            <a:off x="5491880" y="3601333"/>
            <a:ext cx="2890120" cy="2713597"/>
            <a:chOff x="-68718" y="1036862"/>
            <a:chExt cx="2890120" cy="2713597"/>
          </a:xfrm>
        </p:grpSpPr>
        <p:grpSp>
          <p:nvGrpSpPr>
            <p:cNvPr id="56" name="组合 55"/>
            <p:cNvGrpSpPr/>
            <p:nvPr/>
          </p:nvGrpSpPr>
          <p:grpSpPr>
            <a:xfrm>
              <a:off x="257213" y="1036862"/>
              <a:ext cx="2496513" cy="2080680"/>
              <a:chOff x="0" y="0"/>
              <a:chExt cx="2603141" cy="1994309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 rotWithShape="1">
              <a:blip r:embed="rId5"/>
              <a:srcRect r="55206" b="16604"/>
              <a:stretch/>
            </p:blipFill>
            <p:spPr>
              <a:xfrm>
                <a:off x="0" y="0"/>
                <a:ext cx="2603141" cy="1994309"/>
              </a:xfrm>
              <a:prstGeom prst="rect">
                <a:avLst/>
              </a:prstGeom>
            </p:spPr>
          </p:pic>
          <p:sp>
            <p:nvSpPr>
              <p:cNvPr id="59" name="椭圆 58"/>
              <p:cNvSpPr/>
              <p:nvPr/>
            </p:nvSpPr>
            <p:spPr>
              <a:xfrm>
                <a:off x="296882" y="748332"/>
                <a:ext cx="839519" cy="85353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100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-68718" y="3196461"/>
              <a:ext cx="28901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焊接穿孔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200" dirty="0" smtClean="0"/>
                <a:t>（焊接穿孔单边最多允许一处）</a:t>
              </a:r>
              <a:endParaRPr lang="zh-CN" altLang="en-US" sz="1200" dirty="0"/>
            </a:p>
          </p:txBody>
        </p:sp>
      </p:grpSp>
      <p:sp>
        <p:nvSpPr>
          <p:cNvPr id="69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671" y="3604381"/>
            <a:ext cx="4267200" cy="2133599"/>
            <a:chOff x="-1905000" y="1752600"/>
            <a:chExt cx="9144000" cy="444983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05000" y="1752600"/>
              <a:ext cx="9144000" cy="4449833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752600" y="5410200"/>
              <a:ext cx="1066800" cy="533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txBody>
            <a:bodyPr vert="horz" wrap="square" lIns="91440" tIns="45720" rIns="91440" bIns="45720" numCol="1" rtlCol="0" anchor="ctr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8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200" y="1200751"/>
            <a:ext cx="4618520" cy="1612576"/>
            <a:chOff x="121171" y="935705"/>
            <a:chExt cx="4934344" cy="1765526"/>
          </a:xfrm>
        </p:grpSpPr>
        <p:grpSp>
          <p:nvGrpSpPr>
            <p:cNvPr id="27" name="组合 26"/>
            <p:cNvGrpSpPr/>
            <p:nvPr/>
          </p:nvGrpSpPr>
          <p:grpSpPr>
            <a:xfrm rot="10800000">
              <a:off x="121171" y="935705"/>
              <a:ext cx="4934344" cy="1765526"/>
              <a:chOff x="1786896" y="658369"/>
              <a:chExt cx="3491934" cy="1254568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6896" y="658369"/>
                <a:ext cx="3491934" cy="1254568"/>
              </a:xfrm>
              <a:prstGeom prst="rect">
                <a:avLst/>
              </a:prstGeom>
            </p:spPr>
          </p:pic>
          <p:sp>
            <p:nvSpPr>
              <p:cNvPr id="29" name="椭圆 28"/>
              <p:cNvSpPr/>
              <p:nvPr/>
            </p:nvSpPr>
            <p:spPr>
              <a:xfrm>
                <a:off x="2107305" y="1014984"/>
                <a:ext cx="1202823" cy="502548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153" y="935705"/>
              <a:ext cx="1480393" cy="613422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-5688" y="2858403"/>
            <a:ext cx="4700409" cy="3332311"/>
            <a:chOff x="6162091" y="888521"/>
            <a:chExt cx="4682396" cy="3254328"/>
          </a:xfrm>
        </p:grpSpPr>
        <p:grpSp>
          <p:nvGrpSpPr>
            <p:cNvPr id="30" name="组合 29"/>
            <p:cNvGrpSpPr/>
            <p:nvPr/>
          </p:nvGrpSpPr>
          <p:grpSpPr>
            <a:xfrm>
              <a:off x="6162091" y="935703"/>
              <a:ext cx="4682396" cy="3207146"/>
              <a:chOff x="6489284" y="3624309"/>
              <a:chExt cx="5341476" cy="390809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6489284" y="6103960"/>
                <a:ext cx="5028832" cy="1428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（上图）支架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方向正常品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OK</a:t>
                </a:r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       </a:t>
                </a:r>
                <a:r>
                  <a:rPr lang="zh-CN" altLang="en-US" dirty="0"/>
                  <a:t>支架短直边在耳朵一端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右图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 支架反向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NG</a:t>
                </a: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支架短直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边未在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耳朵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一端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 rot="10800000">
                <a:off x="6582341" y="3624309"/>
                <a:ext cx="5248419" cy="2208486"/>
                <a:chOff x="6408436" y="600120"/>
                <a:chExt cx="3332635" cy="1361856"/>
              </a:xfrm>
            </p:grpSpPr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08436" y="600120"/>
                  <a:ext cx="3332635" cy="1361856"/>
                </a:xfrm>
                <a:prstGeom prst="rect">
                  <a:avLst/>
                </a:prstGeom>
              </p:spPr>
            </p:pic>
            <p:sp>
              <p:nvSpPr>
                <p:cNvPr id="34" name="椭圆 33"/>
                <p:cNvSpPr/>
                <p:nvPr/>
              </p:nvSpPr>
              <p:spPr>
                <a:xfrm>
                  <a:off x="8262507" y="1025933"/>
                  <a:ext cx="1202823" cy="50254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995985" y="888521"/>
              <a:ext cx="1424101" cy="585792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047145" y="1231435"/>
            <a:ext cx="3868255" cy="2068663"/>
            <a:chOff x="5962709" y="3988421"/>
            <a:chExt cx="4840076" cy="3027065"/>
          </a:xfrm>
        </p:grpSpPr>
        <p:sp>
          <p:nvSpPr>
            <p:cNvPr id="40" name="文本框 39"/>
            <p:cNvSpPr txBox="1"/>
            <p:nvPr/>
          </p:nvSpPr>
          <p:spPr>
            <a:xfrm>
              <a:off x="6582803" y="6369156"/>
              <a:ext cx="335869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(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上图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)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支架超钢网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NG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</a:rPr>
                <a:t>(</a:t>
              </a:r>
              <a:r>
                <a:rPr lang="zh-CN" altLang="en-US" dirty="0">
                  <a:solidFill>
                    <a:srgbClr val="00B050"/>
                  </a:solidFill>
                </a:rPr>
                <a:t>下</a:t>
              </a:r>
              <a:r>
                <a:rPr lang="zh-CN" altLang="en-US" dirty="0" smtClean="0">
                  <a:solidFill>
                    <a:srgbClr val="00B050"/>
                  </a:solidFill>
                </a:rPr>
                <a:t>图</a:t>
              </a:r>
              <a:r>
                <a:rPr lang="en-US" altLang="zh-CN" dirty="0" smtClean="0">
                  <a:solidFill>
                    <a:srgbClr val="00B050"/>
                  </a:solidFill>
                </a:rPr>
                <a:t>)</a:t>
              </a:r>
              <a:r>
                <a:rPr lang="zh-CN" altLang="en-US" dirty="0" smtClean="0">
                  <a:solidFill>
                    <a:srgbClr val="00B050"/>
                  </a:solidFill>
                </a:rPr>
                <a:t>支架未超钢网</a:t>
              </a:r>
              <a:r>
                <a:rPr lang="en-US" altLang="zh-CN" dirty="0" smtClean="0">
                  <a:solidFill>
                    <a:srgbClr val="00B050"/>
                  </a:solidFill>
                </a:rPr>
                <a:t>OK</a:t>
              </a: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62710" y="3988421"/>
              <a:ext cx="4840075" cy="1236362"/>
              <a:chOff x="5962710" y="3988421"/>
              <a:chExt cx="4840075" cy="1236362"/>
            </a:xfrm>
          </p:grpSpPr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2710" y="3988421"/>
                <a:ext cx="4840075" cy="1236362"/>
              </a:xfrm>
              <a:prstGeom prst="rect">
                <a:avLst/>
              </a:prstGeom>
              <a:ln w="34925">
                <a:solidFill>
                  <a:srgbClr val="FF0000"/>
                </a:solidFill>
              </a:ln>
            </p:spPr>
          </p:pic>
          <p:sp>
            <p:nvSpPr>
              <p:cNvPr id="46" name="椭圆 45"/>
              <p:cNvSpPr/>
              <p:nvPr/>
            </p:nvSpPr>
            <p:spPr>
              <a:xfrm rot="20807813">
                <a:off x="6558722" y="4568389"/>
                <a:ext cx="2332260" cy="418807"/>
              </a:xfrm>
              <a:prstGeom prst="ellipse">
                <a:avLst/>
              </a:prstGeom>
              <a:noFill/>
              <a:ln w="3492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5962709" y="5224783"/>
              <a:ext cx="4840075" cy="1028700"/>
              <a:chOff x="5962709" y="5224783"/>
              <a:chExt cx="4840075" cy="1028700"/>
            </a:xfrm>
          </p:grpSpPr>
          <p:pic>
            <p:nvPicPr>
              <p:cNvPr id="43" name="图片 42"/>
              <p:cNvPicPr>
                <a:picLocks noChangeAspect="1"/>
              </p:cNvPicPr>
              <p:nvPr/>
            </p:nvPicPr>
            <p:blipFill rotWithShape="1">
              <a:blip r:embed="rId7"/>
              <a:srcRect t="5444" b="15805"/>
              <a:stretch/>
            </p:blipFill>
            <p:spPr>
              <a:xfrm>
                <a:off x="5962709" y="5224783"/>
                <a:ext cx="4840075" cy="1028700"/>
              </a:xfrm>
              <a:prstGeom prst="rect">
                <a:avLst/>
              </a:prstGeom>
              <a:ln w="41275">
                <a:solidFill>
                  <a:srgbClr val="00B050"/>
                </a:solidFill>
              </a:ln>
            </p:spPr>
          </p:pic>
          <p:sp>
            <p:nvSpPr>
              <p:cNvPr id="44" name="椭圆 43"/>
              <p:cNvSpPr/>
              <p:nvPr/>
            </p:nvSpPr>
            <p:spPr>
              <a:xfrm rot="358913">
                <a:off x="7899186" y="5687550"/>
                <a:ext cx="2332260" cy="418807"/>
              </a:xfrm>
              <a:prstGeom prst="ellipse">
                <a:avLst/>
              </a:prstGeom>
              <a:noFill/>
              <a:ln w="41275">
                <a:solidFill>
                  <a:srgbClr val="FFFF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910587" y="3672598"/>
            <a:ext cx="4134284" cy="2489372"/>
            <a:chOff x="5908691" y="3979153"/>
            <a:chExt cx="4853475" cy="2442460"/>
          </a:xfrm>
        </p:grpSpPr>
        <p:grpSp>
          <p:nvGrpSpPr>
            <p:cNvPr id="48" name="组合 47"/>
            <p:cNvGrpSpPr/>
            <p:nvPr/>
          </p:nvGrpSpPr>
          <p:grpSpPr>
            <a:xfrm>
              <a:off x="5908691" y="3979153"/>
              <a:ext cx="4853475" cy="1820835"/>
              <a:chOff x="214905" y="4646564"/>
              <a:chExt cx="3314240" cy="12883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905" y="4646564"/>
                <a:ext cx="3314240" cy="1288329"/>
              </a:xfrm>
              <a:prstGeom prst="rect">
                <a:avLst/>
              </a:prstGeom>
            </p:spPr>
          </p:pic>
          <p:cxnSp>
            <p:nvCxnSpPr>
              <p:cNvPr id="52" name="直接连接符 51"/>
              <p:cNvCxnSpPr/>
              <p:nvPr/>
            </p:nvCxnSpPr>
            <p:spPr>
              <a:xfrm flipV="1">
                <a:off x="1060919" y="5546686"/>
                <a:ext cx="452921" cy="87205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1060919" y="5482539"/>
                <a:ext cx="508351" cy="86406"/>
              </a:xfrm>
              <a:prstGeom prst="line">
                <a:avLst/>
              </a:prstGeom>
              <a:ln w="1016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6574700" y="5836838"/>
              <a:ext cx="33586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支架</a:t>
              </a:r>
              <a:r>
                <a:rPr lang="zh-CN" altLang="en-US" dirty="0">
                  <a:solidFill>
                    <a:srgbClr val="FF0000"/>
                  </a:solidFill>
                </a:rPr>
                <a:t>与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钢网落差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r>
                <a:rPr lang="zh-CN" altLang="en-US" sz="1400" dirty="0" smtClean="0"/>
                <a:t>（标准：落差≤</a:t>
              </a:r>
              <a:r>
                <a:rPr lang="en-US" altLang="zh-CN" sz="1400" dirty="0" smtClean="0"/>
                <a:t>0.2mm  OK</a:t>
              </a:r>
              <a:r>
                <a:rPr lang="zh-CN" altLang="en-US" sz="1400" dirty="0" smtClean="0"/>
                <a:t>）</a:t>
              </a:r>
              <a:endParaRPr lang="en-US" altLang="zh-CN" sz="1400" dirty="0"/>
            </a:p>
          </p:txBody>
        </p:sp>
        <p:sp>
          <p:nvSpPr>
            <p:cNvPr id="50" name="右箭头 49"/>
            <p:cNvSpPr/>
            <p:nvPr/>
          </p:nvSpPr>
          <p:spPr>
            <a:xfrm rot="15125213">
              <a:off x="7399944" y="5387999"/>
              <a:ext cx="306856" cy="214104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31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4800" y="685800"/>
            <a:ext cx="73152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相关要求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、设备精度要求：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）静态重复精度：＜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0.005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）动态重复精度：＜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0.010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Correlation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offset%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C/T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0.8s/PCS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4.5K/H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、漏检率：≤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0.5%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、过杀率：≤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1.0%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、检出不良需有分类挑出（良品，不良品）动作。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六、注意事项：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、产品外弧面是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级面管控需求，需注意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防刮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花；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、产品四周均需检验，产品转换或补数过程需考虑排除碰划伤风险。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、产品是钢丝成形，比较容易变形，特别是小耳朵位置，有向内凹的尺寸要求，吸放料需注意避免磕碰导致变形；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2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117432"/>
            <a:ext cx="8610599" cy="5130968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28600" y="609600"/>
            <a:ext cx="838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七、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验收流程：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21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11"/>
          <p:cNvSpPr>
            <a:spLocks noChangeArrowheads="1" noChangeShapeType="1" noTextEdit="1"/>
          </p:cNvSpPr>
          <p:nvPr/>
        </p:nvSpPr>
        <p:spPr bwMode="auto">
          <a:xfrm>
            <a:off x="2124075" y="4571999"/>
            <a:ext cx="4714875" cy="8794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b="1" i="1" kern="10" dirty="0">
                <a:solidFill>
                  <a:srgbClr val="0070C0"/>
                </a:solidFill>
                <a:latin typeface="+mn-lt"/>
                <a:ea typeface="+mn-lt"/>
                <a:cs typeface="+mn-lt"/>
              </a:rPr>
              <a:t>Thank You </a:t>
            </a:r>
            <a:endParaRPr lang="zh-CN" altLang="en-US" sz="4800" b="1" i="1" kern="10" dirty="0">
              <a:solidFill>
                <a:srgbClr val="0070C0"/>
              </a:solidFill>
              <a:latin typeface="+mn-lt"/>
              <a:ea typeface="+mn-lt"/>
              <a:cs typeface="+mn-lt"/>
            </a:endParaRPr>
          </a:p>
        </p:txBody>
      </p:sp>
      <p:pic>
        <p:nvPicPr>
          <p:cNvPr id="4" name="Picture 6" descr="C:\Documents and Settings\Administrator\Local Settings\Temporary Internet Files\Content.IE5\P2KHLGA9\MCj0440379000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982663"/>
            <a:ext cx="3313112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99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599" y="609600"/>
            <a:ext cx="634141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右侧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图示，产品较小，成品外观检测需要检测的面及外观项目非常多，人工易造成漏检，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侧弧面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级面管控，人工触碰检验容易引发脏污或异物残留，导致检验效率非常低，因此，计划导入</a:t>
            </a: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AOI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进行外观检验，是以提升效率。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二、导入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、提升成品外观检测的产能；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、减少全检人工成本；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、避免人员视觉疲劳引发的不良漏失，提高判别准确性；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检测的部位：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、一级检测：正反两个平面；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、二级检测：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外边四周的侧面。</a:t>
            </a:r>
            <a:endParaRPr lang="en-US" altLang="zh-CN" sz="16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61" y="914400"/>
            <a:ext cx="2072640" cy="1295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4207" y="2514600"/>
            <a:ext cx="251863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+mn-ea"/>
                <a:ea typeface="+mn-ea"/>
              </a:rPr>
              <a:t>长</a:t>
            </a:r>
            <a:r>
              <a:rPr lang="en-US" altLang="zh-CN" sz="1400" dirty="0" smtClean="0">
                <a:latin typeface="+mn-ea"/>
                <a:ea typeface="+mn-ea"/>
              </a:rPr>
              <a:t>8.07mm</a:t>
            </a:r>
            <a:r>
              <a:rPr lang="zh-CN" altLang="en-US" sz="1400" dirty="0" smtClean="0">
                <a:latin typeface="+mn-ea"/>
                <a:ea typeface="+mn-ea"/>
              </a:rPr>
              <a:t>*宽</a:t>
            </a:r>
            <a:r>
              <a:rPr lang="en-US" altLang="zh-CN" sz="1400" dirty="0" smtClean="0">
                <a:latin typeface="+mn-ea"/>
                <a:ea typeface="+mn-ea"/>
              </a:rPr>
              <a:t>3.15mm</a:t>
            </a:r>
            <a:r>
              <a:rPr lang="zh-CN" altLang="en-US" sz="1400" dirty="0" smtClean="0">
                <a:latin typeface="+mn-ea"/>
                <a:ea typeface="+mn-ea"/>
              </a:rPr>
              <a:t>*高</a:t>
            </a:r>
            <a:r>
              <a:rPr lang="en-US" altLang="zh-CN" sz="1400" dirty="0" smtClean="0">
                <a:latin typeface="+mn-ea"/>
                <a:ea typeface="+mn-ea"/>
              </a:rPr>
              <a:t>1.91mm</a:t>
            </a:r>
            <a:endParaRPr lang="zh-CN" altLang="en-US" sz="1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290" y="3590835"/>
            <a:ext cx="28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亮印</a:t>
            </a:r>
            <a:endParaRPr lang="en-US" altLang="zh-CN" sz="1200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200" dirty="0">
                <a:solidFill>
                  <a:prstClr val="black"/>
                </a:solidFill>
                <a:latin typeface="宋体" panose="02010600030101010101" pitchFamily="2" charset="-122"/>
              </a:rPr>
              <a:t>允</a:t>
            </a:r>
            <a:r>
              <a:rPr lang="zh-CN" altLang="en-US" sz="12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收标准：一处一个叶片大小不露白亮印</a:t>
            </a:r>
            <a:r>
              <a:rPr lang="en-US" altLang="zh-CN" sz="12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OK)</a:t>
            </a:r>
            <a:endParaRPr lang="zh-CN" altLang="en-US" sz="12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52400" y="1143000"/>
            <a:ext cx="2780730" cy="2435121"/>
            <a:chOff x="195716" y="546640"/>
            <a:chExt cx="2736614" cy="236639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716" y="546640"/>
              <a:ext cx="2736614" cy="2366395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810832" y="1255960"/>
              <a:ext cx="866103" cy="947756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ysDash"/>
              <a:miter lim="800000"/>
            </a:ln>
            <a:effectLst/>
          </p:spPr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61399" y="1143000"/>
            <a:ext cx="2806401" cy="2435121"/>
            <a:chOff x="0" y="0"/>
            <a:chExt cx="2122714" cy="194770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122714" cy="1947705"/>
            </a:xfrm>
            <a:prstGeom prst="rect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698506" y="554217"/>
              <a:ext cx="671287" cy="79828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110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875493" y="3604843"/>
            <a:ext cx="159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FF0000"/>
                </a:solidFill>
              </a:rPr>
              <a:t>布网破损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sz="1200" dirty="0"/>
              <a:t> </a:t>
            </a:r>
            <a:r>
              <a:rPr lang="en-US" altLang="zh-CN" sz="1200" dirty="0" smtClean="0"/>
              <a:t>  </a:t>
            </a:r>
            <a:r>
              <a:rPr lang="zh-CN" altLang="en-US" sz="1200" dirty="0" smtClean="0"/>
              <a:t>（不允许）</a:t>
            </a:r>
            <a:endParaRPr lang="zh-CN" altLang="en-US" sz="12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164311"/>
            <a:ext cx="2706944" cy="241381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018282" y="3536926"/>
            <a:ext cx="307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FF0000"/>
                </a:solidFill>
              </a:rPr>
              <a:t>亮点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/>
              <a:t>允收</a:t>
            </a:r>
            <a:r>
              <a:rPr lang="zh-CN" altLang="en-US" sz="1200" dirty="0" smtClean="0"/>
              <a:t>标准：</a:t>
            </a:r>
            <a:r>
              <a:rPr lang="zh-CN" altLang="en-US" sz="1200" dirty="0"/>
              <a:t>一</a:t>
            </a:r>
            <a:r>
              <a:rPr lang="zh-CN" altLang="en-US" sz="1200" dirty="0" smtClean="0"/>
              <a:t>处且直径≤</a:t>
            </a:r>
            <a:r>
              <a:rPr lang="en-US" altLang="zh-CN" sz="1200" dirty="0" smtClean="0"/>
              <a:t>0.05mm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0683" y="6008562"/>
            <a:ext cx="249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焊点发亮</a:t>
            </a:r>
            <a:endParaRPr lang="en-US" altLang="zh-CN" sz="12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lang="en-US" altLang="zh-CN" sz="12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1200" dirty="0" smtClean="0">
                <a:latin typeface="+mn-ea"/>
                <a:ea typeface="+mn-ea"/>
              </a:rPr>
              <a:t>（目视正面</a:t>
            </a:r>
            <a:r>
              <a:rPr lang="zh-CN" altLang="en-US" sz="1200" dirty="0">
                <a:latin typeface="+mn-ea"/>
                <a:ea typeface="+mn-ea"/>
              </a:rPr>
              <a:t>可见</a:t>
            </a:r>
            <a:r>
              <a:rPr lang="zh-CN" altLang="en-US" sz="1200" dirty="0" smtClean="0">
                <a:latin typeface="+mn-ea"/>
                <a:ea typeface="+mn-ea"/>
              </a:rPr>
              <a:t>不允许）</a:t>
            </a:r>
            <a:endParaRPr lang="zh-CN" altLang="en-US" sz="1200" dirty="0">
              <a:latin typeface="+mn-ea"/>
              <a:ea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/>
          <a:srcRect l="2066"/>
          <a:stretch/>
        </p:blipFill>
        <p:spPr>
          <a:xfrm>
            <a:off x="146547" y="4318680"/>
            <a:ext cx="3200400" cy="17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247751"/>
            <a:ext cx="3730274" cy="4557430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1115914" y="1973830"/>
            <a:ext cx="1774258" cy="1115771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0565" y="4697911"/>
            <a:ext cx="3390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压伤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一个产品最大允许一处半个叶片大小压伤，目视不可见压伤允收切不限数量，前提是都不可露白和变形，</a:t>
            </a:r>
          </a:p>
        </p:txBody>
      </p:sp>
      <p:sp>
        <p:nvSpPr>
          <p:cNvPr id="26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965463" y="1049219"/>
            <a:ext cx="2259639" cy="3429435"/>
            <a:chOff x="631940" y="-631940"/>
            <a:chExt cx="2145477" cy="285384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/>
            <a:srcRect r="8665"/>
            <a:stretch/>
          </p:blipFill>
          <p:spPr>
            <a:xfrm>
              <a:off x="631940" y="-631940"/>
              <a:ext cx="2145477" cy="2853842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1342579" y="849864"/>
              <a:ext cx="690113" cy="55209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733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66270" y="2427315"/>
            <a:ext cx="3739818" cy="2694802"/>
            <a:chOff x="304800" y="1219199"/>
            <a:chExt cx="3310068" cy="236220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t="5865" b="25912"/>
            <a:stretch/>
          </p:blipFill>
          <p:spPr>
            <a:xfrm>
              <a:off x="304800" y="1219199"/>
              <a:ext cx="3310068" cy="1752601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33400" y="3027402"/>
              <a:ext cx="26033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溢胶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200" dirty="0" smtClean="0"/>
                <a:t>允收标准：最大允许</a:t>
              </a:r>
              <a:r>
                <a:rPr lang="en-US" altLang="zh-CN" sz="1200" dirty="0" smtClean="0"/>
                <a:t>0.1mm</a:t>
              </a:r>
              <a:endParaRPr lang="zh-CN" altLang="en-US" sz="12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05400" y="2368433"/>
            <a:ext cx="3581400" cy="2741492"/>
            <a:chOff x="169134" y="3659308"/>
            <a:chExt cx="3581400" cy="2741492"/>
          </a:xfrm>
        </p:grpSpPr>
        <p:sp>
          <p:nvSpPr>
            <p:cNvPr id="10" name="文本框 9"/>
            <p:cNvSpPr txBox="1"/>
            <p:nvPr/>
          </p:nvSpPr>
          <p:spPr>
            <a:xfrm>
              <a:off x="169134" y="5846802"/>
              <a:ext cx="3581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布网与钢网间隙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200" dirty="0" smtClean="0"/>
                <a:t>间隙≤</a:t>
              </a:r>
              <a:r>
                <a:rPr lang="en-US" altLang="zh-CN" sz="1200" dirty="0" smtClean="0"/>
                <a:t>0.1mm OK</a:t>
              </a:r>
              <a:r>
                <a:rPr lang="zh-CN" altLang="en-US" sz="1200" dirty="0" smtClean="0"/>
                <a:t>，约</a:t>
              </a:r>
              <a:r>
                <a:rPr lang="en-US" altLang="zh-CN" sz="1200" dirty="0" smtClean="0"/>
                <a:t>1</a:t>
              </a:r>
              <a:r>
                <a:rPr lang="zh-CN" altLang="en-US" sz="1200" dirty="0" smtClean="0"/>
                <a:t>根钢丝宽度，超出</a:t>
              </a:r>
              <a:r>
                <a:rPr lang="en-US" altLang="zh-CN" sz="1200" dirty="0" smtClean="0"/>
                <a:t>NG</a:t>
              </a:r>
              <a:endParaRPr lang="zh-CN" altLang="en-US" sz="1200" dirty="0"/>
            </a:p>
          </p:txBody>
        </p:sp>
        <p:grpSp>
          <p:nvGrpSpPr>
            <p:cNvPr id="11" name="组合 10"/>
            <p:cNvGrpSpPr/>
            <p:nvPr/>
          </p:nvGrpSpPr>
          <p:grpSpPr>
            <a:xfrm rot="5400000">
              <a:off x="893888" y="3086954"/>
              <a:ext cx="2131892" cy="3276600"/>
              <a:chOff x="7871230" y="461663"/>
              <a:chExt cx="1699441" cy="2263249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4"/>
              <a:srcRect r="50404"/>
              <a:stretch/>
            </p:blipFill>
            <p:spPr>
              <a:xfrm>
                <a:off x="7956967" y="461663"/>
                <a:ext cx="1613704" cy="2263249"/>
              </a:xfrm>
              <a:prstGeom prst="rect">
                <a:avLst/>
              </a:prstGeom>
            </p:spPr>
          </p:pic>
          <p:sp>
            <p:nvSpPr>
              <p:cNvPr id="13" name="椭圆 12"/>
              <p:cNvSpPr/>
              <p:nvPr/>
            </p:nvSpPr>
            <p:spPr>
              <a:xfrm>
                <a:off x="7871230" y="668041"/>
                <a:ext cx="866103" cy="177507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100"/>
              </a:p>
            </p:txBody>
          </p:sp>
        </p:grpSp>
      </p:grpSp>
      <p:sp>
        <p:nvSpPr>
          <p:cNvPr id="16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5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1000" y="1219200"/>
            <a:ext cx="8326069" cy="3039239"/>
            <a:chOff x="260766" y="461664"/>
            <a:chExt cx="6752632" cy="2366394"/>
          </a:xfrm>
        </p:grpSpPr>
        <p:grpSp>
          <p:nvGrpSpPr>
            <p:cNvPr id="9" name="组合 8"/>
            <p:cNvGrpSpPr/>
            <p:nvPr/>
          </p:nvGrpSpPr>
          <p:grpSpPr>
            <a:xfrm>
              <a:off x="260766" y="461664"/>
              <a:ext cx="6752632" cy="2366394"/>
              <a:chOff x="260766" y="461664"/>
              <a:chExt cx="6752632" cy="236639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260766" y="461664"/>
                <a:ext cx="6752632" cy="2366394"/>
                <a:chOff x="260766" y="461664"/>
                <a:chExt cx="6752632" cy="2366394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260766" y="461664"/>
                  <a:ext cx="6752632" cy="2366394"/>
                  <a:chOff x="278724" y="707420"/>
                  <a:chExt cx="6752632" cy="2366394"/>
                </a:xfrm>
              </p:grpSpPr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278724" y="707420"/>
                    <a:ext cx="2154958" cy="2366394"/>
                    <a:chOff x="5216484" y="3670076"/>
                    <a:chExt cx="2154958" cy="2366394"/>
                  </a:xfrm>
                </p:grpSpPr>
                <p:pic>
                  <p:nvPicPr>
                    <p:cNvPr id="22" name="图片 2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216484" y="3670076"/>
                      <a:ext cx="2154958" cy="236639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5698965" y="5656336"/>
                      <a:ext cx="671356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dirty="0" smtClean="0"/>
                        <a:t>胶状</a:t>
                      </a:r>
                      <a:endParaRPr lang="zh-CN" altLang="en-US" dirty="0"/>
                    </a:p>
                  </p:txBody>
                </p:sp>
              </p:grpSp>
              <p:grpSp>
                <p:nvGrpSpPr>
                  <p:cNvPr id="16" name="组合 15"/>
                  <p:cNvGrpSpPr/>
                  <p:nvPr/>
                </p:nvGrpSpPr>
                <p:grpSpPr>
                  <a:xfrm>
                    <a:off x="2433682" y="707420"/>
                    <a:ext cx="2182487" cy="2366394"/>
                    <a:chOff x="7371442" y="3670076"/>
                    <a:chExt cx="2182487" cy="2366394"/>
                  </a:xfrm>
                </p:grpSpPr>
                <p:pic>
                  <p:nvPicPr>
                    <p:cNvPr id="20" name="图片 19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371442" y="3670076"/>
                      <a:ext cx="2182487" cy="236639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" name="文本框 20"/>
                    <p:cNvSpPr txBox="1"/>
                    <p:nvPr/>
                  </p:nvSpPr>
                  <p:spPr>
                    <a:xfrm>
                      <a:off x="8052387" y="5654836"/>
                      <a:ext cx="65169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dirty="0" smtClean="0"/>
                        <a:t>毛丝</a:t>
                      </a:r>
                      <a:endParaRPr lang="zh-CN" altLang="en-US" dirty="0"/>
                    </a:p>
                  </p:txBody>
                </p:sp>
              </p:grpSp>
              <p:grpSp>
                <p:nvGrpSpPr>
                  <p:cNvPr id="17" name="组合 16"/>
                  <p:cNvGrpSpPr/>
                  <p:nvPr/>
                </p:nvGrpSpPr>
                <p:grpSpPr>
                  <a:xfrm>
                    <a:off x="4616170" y="707420"/>
                    <a:ext cx="2415186" cy="2366394"/>
                    <a:chOff x="9553930" y="3670076"/>
                    <a:chExt cx="2415186" cy="2366394"/>
                  </a:xfrm>
                </p:grpSpPr>
                <p:pic>
                  <p:nvPicPr>
                    <p:cNvPr id="18" name="图片 1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9553930" y="3670076"/>
                      <a:ext cx="2415186" cy="236639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9" name="文本框 18"/>
                    <p:cNvSpPr txBox="1"/>
                    <p:nvPr/>
                  </p:nvSpPr>
                  <p:spPr>
                    <a:xfrm>
                      <a:off x="10234875" y="5654837"/>
                      <a:ext cx="727766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dirty="0" smtClean="0"/>
                        <a:t>铁屑</a:t>
                      </a:r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14" name="椭圆 13"/>
                <p:cNvSpPr/>
                <p:nvPr/>
              </p:nvSpPr>
              <p:spPr>
                <a:xfrm>
                  <a:off x="1049060" y="1097778"/>
                  <a:ext cx="866103" cy="991017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zh-CN" altLang="en-US" sz="1100"/>
                </a:p>
              </p:txBody>
            </p:sp>
          </p:grpSp>
          <p:sp>
            <p:nvSpPr>
              <p:cNvPr id="12" name="椭圆 11"/>
              <p:cNvSpPr/>
              <p:nvPr/>
            </p:nvSpPr>
            <p:spPr>
              <a:xfrm>
                <a:off x="3073915" y="873102"/>
                <a:ext cx="866103" cy="991017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100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5370215" y="1060068"/>
              <a:ext cx="866103" cy="991017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110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79302" y="4671147"/>
            <a:ext cx="587417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异物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/>
              <a:t>（胶状和毛丝状异物长度≤</a:t>
            </a:r>
            <a:r>
              <a:rPr lang="en-US" altLang="zh-CN" sz="1100" dirty="0" smtClean="0"/>
              <a:t>0.1mm</a:t>
            </a:r>
            <a:r>
              <a:rPr lang="zh-CN" altLang="en-US" sz="1100" dirty="0" smtClean="0"/>
              <a:t>为</a:t>
            </a:r>
            <a:r>
              <a:rPr lang="en-US" altLang="zh-CN" sz="1100" dirty="0" smtClean="0"/>
              <a:t>OK</a:t>
            </a:r>
            <a:r>
              <a:rPr lang="zh-CN" altLang="en-US" sz="1100" dirty="0" smtClean="0"/>
              <a:t>，一个产品允许一个异物，铁屑按亮点标准管控）</a:t>
            </a:r>
            <a:endParaRPr lang="zh-CN" altLang="en-US" sz="1100" dirty="0"/>
          </a:p>
        </p:txBody>
      </p:sp>
      <p:sp>
        <p:nvSpPr>
          <p:cNvPr id="24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25725" r="7446" b="23209"/>
          <a:stretch/>
        </p:blipFill>
        <p:spPr>
          <a:xfrm>
            <a:off x="457200" y="1219200"/>
            <a:ext cx="3176541" cy="162831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0245" y="2851741"/>
            <a:ext cx="3277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支架与钢网间隙</a:t>
            </a:r>
          </a:p>
          <a:p>
            <a:pPr algn="ctr"/>
            <a:r>
              <a:rPr lang="zh-CN" altLang="en-US" sz="1200" dirty="0" smtClean="0"/>
              <a:t>（允许单边间隙按</a:t>
            </a:r>
            <a:r>
              <a:rPr lang="en-US" altLang="zh-CN" sz="1200" dirty="0" smtClean="0"/>
              <a:t>MAX0.05mm</a:t>
            </a:r>
            <a:r>
              <a:rPr lang="zh-CN" altLang="en-US" sz="1200" dirty="0" smtClean="0"/>
              <a:t>允收，前提是不可虚焊）</a:t>
            </a:r>
            <a:endParaRPr lang="zh-CN" altLang="en-US" sz="1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68095" y="3882704"/>
            <a:ext cx="4997716" cy="1978850"/>
            <a:chOff x="3800410" y="4150748"/>
            <a:chExt cx="4997716" cy="197885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0410" y="4154244"/>
              <a:ext cx="1818896" cy="197532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9007" y="4159212"/>
              <a:ext cx="1526060" cy="1970386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 rot="16200000">
              <a:off x="6977475" y="4308947"/>
              <a:ext cx="1978850" cy="1662452"/>
              <a:chOff x="853984" y="0"/>
              <a:chExt cx="1387483" cy="1440257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6"/>
              <a:srcRect l="38100"/>
              <a:stretch/>
            </p:blipFill>
            <p:spPr>
              <a:xfrm>
                <a:off x="853984" y="0"/>
                <a:ext cx="1387483" cy="1440257"/>
              </a:xfrm>
              <a:prstGeom prst="rect">
                <a:avLst/>
              </a:prstGeom>
            </p:spPr>
          </p:pic>
          <p:sp>
            <p:nvSpPr>
              <p:cNvPr id="23" name="椭圆 22"/>
              <p:cNvSpPr/>
              <p:nvPr/>
            </p:nvSpPr>
            <p:spPr>
              <a:xfrm>
                <a:off x="1457703" y="155986"/>
                <a:ext cx="555438" cy="302542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100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5617158" y="4687933"/>
              <a:ext cx="314703" cy="72304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1100"/>
            </a:p>
          </p:txBody>
        </p:sp>
        <p:sp>
          <p:nvSpPr>
            <p:cNvPr id="21" name="椭圆 20"/>
            <p:cNvSpPr/>
            <p:nvPr/>
          </p:nvSpPr>
          <p:spPr>
            <a:xfrm>
              <a:off x="3817187" y="4563536"/>
              <a:ext cx="437600" cy="70682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11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28600" y="5923002"/>
            <a:ext cx="58741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耳朵变形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 smtClean="0"/>
              <a:t>（耳朵不规则变形、外张不允许，内弯≤</a:t>
            </a:r>
            <a:r>
              <a:rPr lang="en-US" altLang="zh-CN" sz="1200" dirty="0" smtClean="0"/>
              <a:t>0.14mm</a:t>
            </a:r>
            <a:r>
              <a:rPr lang="zh-CN" altLang="en-US" sz="1200" dirty="0" smtClean="0"/>
              <a:t>）</a:t>
            </a:r>
            <a:endParaRPr lang="zh-CN" altLang="en-US" sz="12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7549" y="1222361"/>
            <a:ext cx="3252708" cy="12581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8"/>
          <a:srcRect t="8964" b="11845"/>
          <a:stretch/>
        </p:blipFill>
        <p:spPr>
          <a:xfrm>
            <a:off x="5628011" y="2477479"/>
            <a:ext cx="3242246" cy="118872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05855" y="3735671"/>
            <a:ext cx="336440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未推负角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100" dirty="0" smtClean="0">
                <a:solidFill>
                  <a:srgbClr val="FF0000"/>
                </a:solidFill>
              </a:rPr>
              <a:t>（无负角不允许（上图），</a:t>
            </a:r>
            <a:r>
              <a:rPr lang="zh-CN" altLang="en-US" sz="1100" dirty="0" smtClean="0">
                <a:solidFill>
                  <a:srgbClr val="00B050"/>
                </a:solidFill>
              </a:rPr>
              <a:t>负角</a:t>
            </a:r>
            <a:r>
              <a:rPr lang="en-US" altLang="zh-CN" sz="1100" dirty="0" smtClean="0">
                <a:solidFill>
                  <a:srgbClr val="00B050"/>
                </a:solidFill>
              </a:rPr>
              <a:t>OK</a:t>
            </a:r>
            <a:r>
              <a:rPr lang="zh-CN" altLang="en-US" sz="1100" dirty="0" smtClean="0">
                <a:solidFill>
                  <a:srgbClr val="00B050"/>
                </a:solidFill>
              </a:rPr>
              <a:t>（下图</a:t>
            </a:r>
            <a:r>
              <a:rPr lang="zh-CN" altLang="en-US" sz="1100" dirty="0">
                <a:solidFill>
                  <a:srgbClr val="00B050"/>
                </a:solidFill>
              </a:rPr>
              <a:t>）</a:t>
            </a:r>
            <a:r>
              <a:rPr lang="zh-CN" altLang="en-US" sz="1100" dirty="0">
                <a:solidFill>
                  <a:srgbClr val="FF0000"/>
                </a:solidFill>
              </a:rPr>
              <a:t> ）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6217176" y="4223412"/>
            <a:ext cx="1787453" cy="2301746"/>
            <a:chOff x="3535231" y="3942934"/>
            <a:chExt cx="2524332" cy="2462766"/>
          </a:xfrm>
        </p:grpSpPr>
        <p:grpSp>
          <p:nvGrpSpPr>
            <p:cNvPr id="39" name="组合 38"/>
            <p:cNvGrpSpPr/>
            <p:nvPr/>
          </p:nvGrpSpPr>
          <p:grpSpPr>
            <a:xfrm>
              <a:off x="3535231" y="3942934"/>
              <a:ext cx="2524332" cy="2026228"/>
              <a:chOff x="0" y="0"/>
              <a:chExt cx="2267859" cy="2096118"/>
            </a:xfrm>
          </p:grpSpPr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2249715" cy="2096118"/>
              </a:xfrm>
              <a:prstGeom prst="rect">
                <a:avLst/>
              </a:prstGeom>
            </p:spPr>
          </p:pic>
          <p:sp>
            <p:nvSpPr>
              <p:cNvPr id="42" name="椭圆 41"/>
              <p:cNvSpPr/>
              <p:nvPr/>
            </p:nvSpPr>
            <p:spPr>
              <a:xfrm>
                <a:off x="1104901" y="335643"/>
                <a:ext cx="1162958" cy="132442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100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3697239" y="5837644"/>
              <a:ext cx="2161286" cy="568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负角变形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000" dirty="0" smtClean="0"/>
                <a:t>（负角变形不允许）</a:t>
              </a:r>
              <a:endParaRPr lang="zh-CN" altLang="en-US" sz="1000" dirty="0"/>
            </a:p>
          </p:txBody>
        </p:sp>
      </p:grpSp>
      <p:sp>
        <p:nvSpPr>
          <p:cNvPr id="43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8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26546" y="3952747"/>
            <a:ext cx="2864132" cy="1458249"/>
            <a:chOff x="6662823" y="4157831"/>
            <a:chExt cx="3897059" cy="179002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2823" y="4157831"/>
              <a:ext cx="3897059" cy="1790021"/>
            </a:xfrm>
            <a:prstGeom prst="rect">
              <a:avLst/>
            </a:prstGeom>
          </p:spPr>
        </p:pic>
        <p:sp>
          <p:nvSpPr>
            <p:cNvPr id="30" name="椭圆 29"/>
            <p:cNvSpPr/>
            <p:nvPr/>
          </p:nvSpPr>
          <p:spPr>
            <a:xfrm>
              <a:off x="7269434" y="4228227"/>
              <a:ext cx="2896127" cy="50292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14701" y="5410996"/>
            <a:ext cx="15935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虚焊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 smtClean="0"/>
              <a:t>（虚焊不允许）</a:t>
            </a:r>
            <a:endParaRPr lang="zh-CN" altLang="en-US" sz="12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3958267" y="1645694"/>
            <a:ext cx="2372123" cy="4399436"/>
            <a:chOff x="7130341" y="4025464"/>
            <a:chExt cx="1593530" cy="2750707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884065" y="4498929"/>
              <a:ext cx="2102463" cy="1155534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7130341" y="6222173"/>
              <a:ext cx="15935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漏贴布网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r>
                <a:rPr lang="zh-CN" altLang="en-US" sz="1200" dirty="0" smtClean="0"/>
                <a:t>（不允许）</a:t>
              </a:r>
              <a:endParaRPr lang="zh-CN" altLang="en-US" sz="1200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311156" y="1673431"/>
            <a:ext cx="2316123" cy="4343961"/>
            <a:chOff x="9400935" y="3962953"/>
            <a:chExt cx="1593530" cy="289742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9085358" y="4457552"/>
              <a:ext cx="2224685" cy="1235488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9400935" y="6306375"/>
              <a:ext cx="15935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漏焊支架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r>
                <a:rPr lang="zh-CN" altLang="en-US" sz="1200" dirty="0"/>
                <a:t>（不允许</a:t>
              </a:r>
              <a:r>
                <a:rPr lang="zh-CN" altLang="en-US" sz="1200" dirty="0" smtClean="0"/>
                <a:t>）</a:t>
              </a:r>
              <a:endParaRPr lang="zh-CN" altLang="en-US" sz="1200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19130" y="1206115"/>
            <a:ext cx="2756967" cy="2639297"/>
            <a:chOff x="3754206" y="4010491"/>
            <a:chExt cx="2305357" cy="2010525"/>
          </a:xfrm>
        </p:grpSpPr>
        <p:grpSp>
          <p:nvGrpSpPr>
            <p:cNvPr id="39" name="组合 38"/>
            <p:cNvGrpSpPr/>
            <p:nvPr/>
          </p:nvGrpSpPr>
          <p:grpSpPr>
            <a:xfrm>
              <a:off x="3984524" y="4010491"/>
              <a:ext cx="2075039" cy="1537164"/>
              <a:chOff x="403645" y="69887"/>
              <a:chExt cx="1864214" cy="1590185"/>
            </a:xfrm>
          </p:grpSpPr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645" y="69887"/>
                <a:ext cx="1584914" cy="1476705"/>
              </a:xfrm>
              <a:prstGeom prst="rect">
                <a:avLst/>
              </a:prstGeom>
            </p:spPr>
          </p:pic>
          <p:sp>
            <p:nvSpPr>
              <p:cNvPr id="42" name="椭圆 41"/>
              <p:cNvSpPr/>
              <p:nvPr/>
            </p:nvSpPr>
            <p:spPr>
              <a:xfrm>
                <a:off x="1104901" y="335643"/>
                <a:ext cx="1162958" cy="132442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100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3754206" y="5452961"/>
              <a:ext cx="2161286" cy="568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负角变形</a:t>
              </a:r>
              <a:endParaRPr lang="en-US" altLang="zh-CN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000" dirty="0" smtClean="0"/>
                <a:t>（负角变形不允许）</a:t>
              </a:r>
              <a:endParaRPr lang="zh-CN" altLang="en-US" sz="1000" dirty="0"/>
            </a:p>
          </p:txBody>
        </p:sp>
      </p:grpSp>
      <p:sp>
        <p:nvSpPr>
          <p:cNvPr id="43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721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493455" y="4953000"/>
            <a:ext cx="22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(</a:t>
            </a:r>
            <a:r>
              <a:rPr lang="zh-CN" altLang="en-US" dirty="0" smtClean="0">
                <a:solidFill>
                  <a:srgbClr val="00B050"/>
                </a:solidFill>
              </a:rPr>
              <a:t>左图</a:t>
            </a:r>
            <a:r>
              <a:rPr lang="en-US" altLang="zh-CN" dirty="0" smtClean="0">
                <a:solidFill>
                  <a:srgbClr val="00B050"/>
                </a:solidFill>
              </a:rPr>
              <a:t>)</a:t>
            </a:r>
            <a:r>
              <a:rPr lang="zh-CN" altLang="en-US" dirty="0" smtClean="0">
                <a:solidFill>
                  <a:srgbClr val="00B050"/>
                </a:solidFill>
              </a:rPr>
              <a:t>正常布网</a:t>
            </a:r>
            <a:r>
              <a:rPr lang="en-US" altLang="zh-CN" dirty="0" smtClean="0">
                <a:solidFill>
                  <a:srgbClr val="00B050"/>
                </a:solidFill>
              </a:rPr>
              <a:t>OK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右图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双层布网</a:t>
            </a:r>
            <a:r>
              <a:rPr lang="en-US" altLang="zh-CN" dirty="0" smtClean="0">
                <a:solidFill>
                  <a:srgbClr val="FF0000"/>
                </a:solidFill>
              </a:rPr>
              <a:t>NG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76600" y="1434608"/>
            <a:ext cx="2649409" cy="3352799"/>
            <a:chOff x="467151" y="1402227"/>
            <a:chExt cx="2864107" cy="3908034"/>
          </a:xfrm>
        </p:grpSpPr>
        <p:grpSp>
          <p:nvGrpSpPr>
            <p:cNvPr id="5" name="组合 4"/>
            <p:cNvGrpSpPr/>
            <p:nvPr/>
          </p:nvGrpSpPr>
          <p:grpSpPr>
            <a:xfrm rot="5400000">
              <a:off x="-54812" y="1924190"/>
              <a:ext cx="3908034" cy="2864107"/>
              <a:chOff x="762440" y="858442"/>
              <a:chExt cx="3908034" cy="2864107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440" y="858442"/>
                <a:ext cx="3908034" cy="2864107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762440" y="2400300"/>
                <a:ext cx="3908034" cy="1322249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矩形 3"/>
            <p:cNvSpPr/>
            <p:nvPr/>
          </p:nvSpPr>
          <p:spPr>
            <a:xfrm rot="5400000">
              <a:off x="606312" y="2585315"/>
              <a:ext cx="3908034" cy="15418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Box 2"/>
          <p:cNvSpPr txBox="1"/>
          <p:nvPr/>
        </p:nvSpPr>
        <p:spPr>
          <a:xfrm>
            <a:off x="228600" y="609600"/>
            <a:ext cx="4038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检测项目及判定标准：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2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评审报告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00FF"/>
          </a:solidFill>
        </a:ln>
      </a:spPr>
      <a:bodyPr vert="horz" wrap="square" lIns="91440" tIns="45720" rIns="91440" bIns="45720" numCol="1" rtlCol="0" anchor="ctr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</a:spPr>
      <a:bodyPr/>
      <a:lstStyle/>
    </a:lnDef>
    <a:txDef>
      <a:spPr>
        <a:solidFill>
          <a:srgbClr val="00B0F0"/>
        </a:solidFill>
        <a:ln w="28575">
          <a:solidFill>
            <a:schemeClr val="tx1"/>
          </a:solidFill>
        </a:ln>
      </a:spPr>
      <a:bodyPr wrap="square">
        <a:spAutoFit/>
      </a:bodyPr>
      <a:lstStyle>
        <a:defPPr>
          <a:defRPr lang="en-US" altLang="zh-CN" sz="1400" dirty="0" smtClean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12190</TotalTime>
  <Words>1075</Words>
  <Application>Microsoft Office PowerPoint</Application>
  <PresentationFormat>全屏显示(4:3)</PresentationFormat>
  <Paragraphs>140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黑体</vt:lpstr>
      <vt:lpstr>宋体</vt:lpstr>
      <vt:lpstr>微软雅黑</vt:lpstr>
      <vt:lpstr>Arial</vt:lpstr>
      <vt:lpstr>评审报告模板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汪兴</dc:creator>
  <cp:lastModifiedBy>deng.da.qing/邓大青</cp:lastModifiedBy>
  <cp:revision>1311</cp:revision>
  <cp:lastPrinted>2020-11-13T06:13:57Z</cp:lastPrinted>
  <dcterms:created xsi:type="dcterms:W3CDTF">2014-11-22T06:22:00Z</dcterms:created>
  <dcterms:modified xsi:type="dcterms:W3CDTF">2021-11-22T03:43:44Z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(3)3AQakM56x4gO8mXZYN8JlJuxVnM4hOk2QPfYwa8psWEL4xDsfPwf5wdDCVNpn0fZIeJRPiNu
8Ehj6qNcQEcecwtBbJ/VFsTNWGVE5iROyHKjA+DMIRNxLuM7GmYStSk2whpzeL+v2aWLyVTl
d433bbZoGbJQKeNQgC/ZMkT1HWBmhIesSgkBaqMsVOa38datcS51UdYWlfmr8z3NGSTtRYBC
FD8ltkflzFcnLRmN18</vt:lpwstr>
  </property>
  <property fmtid="{D5CDD505-2E9C-101B-9397-08002B2CF9AE}" pid="3" name="_2015_ms_pID_7253431">
    <vt:lpwstr>gFqa3jpA6tbemunCaaQVwmTP5RmJ6RbypwbtykWbNJZk5ICSTqKPrL
MP1mzBdme655eEYfHn6PtT3LTO+rKOxqP2ljwhGYjy5XAwvS/U9HfJU9TbGP6VrMUk9CPVge
1rAyhCWec60GhjpaPIn5qI49Az4ClC2+QsDZiU5q0Zq+CSJyJXkAzRIp/Rfhqu5W2BgxHjcB
lG6WyQr2hIjlKg58Qa2JDxyN504qmGcnKRH8</vt:lpwstr>
  </property>
  <property fmtid="{D5CDD505-2E9C-101B-9397-08002B2CF9AE}" pid="4" name="_2015_ms_pID_7253432">
    <vt:lpwstr>eQ==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1531730225</vt:lpwstr>
  </property>
  <property fmtid="{D5CDD505-2E9C-101B-9397-08002B2CF9AE}" pid="9" name="KSOProductBuildVer">
    <vt:lpwstr>2052-10.1.0.7670</vt:lpwstr>
  </property>
</Properties>
</file>